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8288000" cy="10287000"/>
  <p:notesSz cx="6858000" cy="9144000"/>
  <p:embeddedFontLst>
    <p:embeddedFont>
      <p:font typeface="Calibri" panose="020F0502020204030204" pitchFamily="34" charset="0"/>
      <p:regular r:id="rId41"/>
      <p:bold r:id="rId42"/>
      <p:italic r:id="rId43"/>
      <p:boldItalic r:id="rId44"/>
    </p:embeddedFont>
    <p:embeddedFont>
      <p:font typeface="Josefin Sans" pitchFamily="2" charset="0"/>
      <p:regular r:id="rId45"/>
      <p:bold r:id="rId46"/>
      <p:italic r:id="rId47"/>
      <p:boldItalic r:id="rId48"/>
    </p:embeddedFont>
    <p:embeddedFont>
      <p:font typeface="Montserrat" panose="00000500000000000000" pitchFamily="2" charset="0"/>
      <p:regular r:id="rId49"/>
      <p:bold r:id="rId50"/>
      <p:italic r:id="rId51"/>
      <p:boldItalic r:id="rId52"/>
    </p:embeddedFont>
    <p:embeddedFont>
      <p:font typeface="Montserrat Light" panose="00000400000000000000" pitchFamily="2" charset="0"/>
      <p:regular r:id="rId53"/>
      <p:bold r:id="rId54"/>
      <p:italic r:id="rId55"/>
      <p:boldItalic r:id="rId56"/>
    </p:embeddedFont>
    <p:embeddedFont>
      <p:font typeface="Montserrat Medium" panose="00000600000000000000" pitchFamily="2" charset="0"/>
      <p:regular r:id="rId57"/>
      <p:bold r:id="rId58"/>
      <p:italic r:id="rId59"/>
      <p:boldItalic r:id="rId60"/>
    </p:embeddedFont>
    <p:embeddedFont>
      <p:font typeface="Montserrat SemiBold" panose="00000700000000000000" pitchFamily="2" charset="0"/>
      <p:regular r:id="rId61"/>
      <p:bold r:id="rId62"/>
      <p:italic r:id="rId63"/>
      <p:boldItalic r:id="rId64"/>
    </p:embeddedFont>
    <p:embeddedFont>
      <p:font typeface="Playfair Display" panose="00000500000000000000" pitchFamily="2" charset="0"/>
      <p:regular r:id="rId65"/>
      <p:bold r:id="rId66"/>
      <p:italic r:id="rId67"/>
      <p:boldItalic r:id="rId68"/>
    </p:embeddedFont>
    <p:embeddedFont>
      <p:font typeface="Playfair Display SC" panose="00000500000000000000" pitchFamily="2" charset="0"/>
      <p:regular r:id="rId69"/>
      <p:bold r:id="rId70"/>
      <p:italic r:id="rId71"/>
      <p:boldItalic r:id="rId72"/>
    </p:embeddedFont>
    <p:embeddedFont>
      <p:font typeface="Source Sans Pro" panose="020B0503030403020204" pitchFamily="34"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7" roundtripDataSignature="AMtx7mi5q+tkWUDAFi8IpDJ1RTOtDu/hj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566" autoAdjust="0"/>
  </p:normalViewPr>
  <p:slideViewPr>
    <p:cSldViewPr snapToGrid="0">
      <p:cViewPr varScale="1">
        <p:scale>
          <a:sx n="55" d="100"/>
          <a:sy n="55" d="100"/>
        </p:scale>
        <p:origin x="10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font" Target="fonts/font2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13.fntdata"/><Relationship Id="rId58" Type="http://schemas.openxmlformats.org/officeDocument/2006/relationships/font" Target="fonts/font18.fntdata"/><Relationship Id="rId74" Type="http://schemas.openxmlformats.org/officeDocument/2006/relationships/font" Target="fonts/font34.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font" Target="fonts/font29.fntdata"/><Relationship Id="rId77"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11.fntdata"/><Relationship Id="rId72" Type="http://schemas.openxmlformats.org/officeDocument/2006/relationships/font" Target="fonts/font32.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font" Target="fonts/font30.fntdata"/><Relationship Id="rId75" Type="http://schemas.openxmlformats.org/officeDocument/2006/relationships/font" Target="fonts/font3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font" Target="fonts/font33.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0.fntdata"/><Relationship Id="rId55" Type="http://schemas.openxmlformats.org/officeDocument/2006/relationships/font" Target="fonts/font15.fntdata"/><Relationship Id="rId76" Type="http://schemas.openxmlformats.org/officeDocument/2006/relationships/font" Target="fonts/font36.fntdata"/><Relationship Id="rId7" Type="http://schemas.openxmlformats.org/officeDocument/2006/relationships/slide" Target="slides/slide6.xml"/><Relationship Id="rId71" Type="http://schemas.openxmlformats.org/officeDocument/2006/relationships/font" Target="fonts/font3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notesMaster" Target="notesMasters/notesMaster1.xml"/><Relationship Id="rId45" Type="http://schemas.openxmlformats.org/officeDocument/2006/relationships/font" Target="fonts/font5.fntdata"/><Relationship Id="rId66"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f4988954f0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9" name="Google Shape;179;gf4988954f0_0_5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3d29f7458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3" name="Google Shape;193;g13d29f74588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3d29f74588_1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4" name="Google Shape;204;g13d29f74588_1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f4988954f0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0" name="Google Shape;220;gf4988954f0_0_10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3d29f74588_1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2" name="Google Shape;232;g13d29f74588_1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f4988954f0_0_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2" name="Google Shape;242;gf4988954f0_0_10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3d29f74588_1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1" name="Google Shape;251;g13d29f74588_1_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f4988954f0_0_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3" name="Google Shape;263;gf4988954f0_0_1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3" name="Google Shape;283;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f4988954f0_0_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4" name="Google Shape;294;gf4988954f0_0_15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dirty="0"/>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8" name="Google Shape;308;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f4988954f0_0_1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7" name="Google Shape;317;gf4988954f0_0_1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3d29f74588_1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8" name="Google Shape;328;g13d29f74588_1_8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f4988954f0_0_1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6" name="Google Shape;346;gf4988954f0_0_18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9" name="Google Shape;359;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3e5cfd034d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0" name="Google Shape;370;g13e5cfd034d_0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f4988954f0_0_1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3" name="Google Shape;383;gf4988954f0_0_19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f4988954f0_0_2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6" name="Google Shape;406;gf4988954f0_0_2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5" name="Google Shape;415;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8" name="Google Shape;428;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dirty="0"/>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9" name="Google Shape;439;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9" name="Google Shape;449;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9" name="Google Shape;459;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9" name="Google Shape;469;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36a80c57ce_1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9" name="Google Shape;479;g136a80c57ce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9" name="Google Shape;489;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13fa7f1564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5" name="Google Shape;505;g13fa7f15647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13fa7f15647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1" name="Google Shape;521;g13fa7f15647_0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13e5cfd034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1" name="Google Shape;541;g13e5cfd034d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48b0eb836e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8" name="Google Shape;108;g148b0eb836e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7" name="Google Shape;117;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8" name="Google Shape;128;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f4988954f0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1" name="Google Shape;141;gf4988954f0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3" name="Google Shape;153;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f4988954f0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8" name="Google Shape;168;gf4988954f0_0_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2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2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2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2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3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1"/>
          <p:cNvSpPr>
            <a:spLocks noGrp="1"/>
          </p:cNvSpPr>
          <p:nvPr>
            <p:ph type="pic" idx="2"/>
          </p:nvPr>
        </p:nvSpPr>
        <p:spPr>
          <a:xfrm>
            <a:off x="1792288" y="612775"/>
            <a:ext cx="5486400" cy="4114800"/>
          </a:xfrm>
          <a:prstGeom prst="rect">
            <a:avLst/>
          </a:prstGeom>
          <a:noFill/>
          <a:ln>
            <a:noFill/>
          </a:ln>
        </p:spPr>
      </p:sp>
      <p:sp>
        <p:nvSpPr>
          <p:cNvPr id="64" name="Google Shape;64;p3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1.png"/><Relationship Id="rId7"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pn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8.png"/><Relationship Id="rId7"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83"/>
        <p:cNvGrpSpPr/>
        <p:nvPr/>
      </p:nvGrpSpPr>
      <p:grpSpPr>
        <a:xfrm>
          <a:off x="0" y="0"/>
          <a:ext cx="0" cy="0"/>
          <a:chOff x="0" y="0"/>
          <a:chExt cx="0" cy="0"/>
        </a:xfrm>
      </p:grpSpPr>
      <p:sp>
        <p:nvSpPr>
          <p:cNvPr id="84" name="Google Shape;84;p1"/>
          <p:cNvSpPr txBox="1"/>
          <p:nvPr/>
        </p:nvSpPr>
        <p:spPr>
          <a:xfrm>
            <a:off x="1412422" y="1692694"/>
            <a:ext cx="15463200" cy="23163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6999"/>
              <a:buFont typeface="Arial"/>
              <a:buNone/>
            </a:pPr>
            <a:r>
              <a:rPr lang="en-US" sz="6999" b="1" i="0" u="none" strike="noStrike" cap="none">
                <a:solidFill>
                  <a:srgbClr val="303926"/>
                </a:solidFill>
                <a:latin typeface="Playfair Display"/>
                <a:ea typeface="Playfair Display"/>
                <a:cs typeface="Playfair Display"/>
                <a:sym typeface="Playfair Display"/>
              </a:rPr>
              <a:t>We’ve Talked the Talk, </a:t>
            </a:r>
            <a:br>
              <a:rPr lang="en-US" sz="6999" b="1" i="0" u="none" strike="noStrike" cap="none">
                <a:solidFill>
                  <a:srgbClr val="303926"/>
                </a:solidFill>
                <a:latin typeface="Playfair Display"/>
                <a:ea typeface="Playfair Display"/>
                <a:cs typeface="Playfair Display"/>
                <a:sym typeface="Playfair Display"/>
              </a:rPr>
            </a:br>
            <a:r>
              <a:rPr lang="en-US" sz="6999" b="1" i="0" u="none" strike="noStrike" cap="none">
                <a:solidFill>
                  <a:srgbClr val="303926"/>
                </a:solidFill>
                <a:latin typeface="Playfair Display"/>
                <a:ea typeface="Playfair Display"/>
                <a:cs typeface="Playfair Display"/>
                <a:sym typeface="Playfair Display"/>
              </a:rPr>
              <a:t>Now it’s Time to Walk the Walk:​</a:t>
            </a:r>
            <a:endParaRPr sz="1400" b="1" i="0" u="none" strike="noStrike" cap="none">
              <a:solidFill>
                <a:srgbClr val="000000"/>
              </a:solidFill>
              <a:latin typeface="Playfair Display"/>
              <a:ea typeface="Playfair Display"/>
              <a:cs typeface="Playfair Display"/>
              <a:sym typeface="Playfair Display"/>
            </a:endParaRPr>
          </a:p>
        </p:txBody>
      </p:sp>
      <p:sp>
        <p:nvSpPr>
          <p:cNvPr id="85" name="Google Shape;85;p1"/>
          <p:cNvSpPr txBox="1"/>
          <p:nvPr/>
        </p:nvSpPr>
        <p:spPr>
          <a:xfrm>
            <a:off x="11260476" y="9720691"/>
            <a:ext cx="6931726" cy="1132618"/>
          </a:xfrm>
          <a:prstGeom prst="rect">
            <a:avLst/>
          </a:prstGeom>
          <a:noFill/>
          <a:ln>
            <a:noFill/>
          </a:ln>
        </p:spPr>
        <p:txBody>
          <a:bodyPr spcFirstLastPara="1" wrap="square" lIns="0" tIns="0" rIns="0" bIns="0" anchor="t" anchorCtr="0">
            <a:spAutoFit/>
          </a:bodyPr>
          <a:lstStyle/>
          <a:p>
            <a:pPr marL="0" marR="0" lvl="0" indent="0" algn="r" rtl="0">
              <a:lnSpc>
                <a:spcPct val="115000"/>
              </a:lnSpc>
              <a:spcBef>
                <a:spcPts val="0"/>
              </a:spcBef>
              <a:spcAft>
                <a:spcPts val="0"/>
              </a:spcAft>
              <a:buClr>
                <a:srgbClr val="000000"/>
              </a:buClr>
              <a:buSzPts val="2200"/>
              <a:buFont typeface="Arial"/>
              <a:buNone/>
            </a:pPr>
            <a:r>
              <a:rPr lang="en-US" sz="3200" b="0" i="0" u="none" strike="noStrike" cap="none" dirty="0">
                <a:solidFill>
                  <a:srgbClr val="303926"/>
                </a:solidFill>
                <a:latin typeface="Source Sans Pro"/>
                <a:ea typeface="Source Sans Pro"/>
                <a:cs typeface="Source Sans Pro"/>
                <a:sym typeface="Source Sans Pro"/>
              </a:rPr>
              <a:t>BY: DANIEL ACOSTA &amp; ANDREA CUEVAS</a:t>
            </a:r>
            <a:br>
              <a:rPr lang="en-US" sz="3200" b="0" i="0" u="none" strike="noStrike" cap="none" dirty="0">
                <a:solidFill>
                  <a:srgbClr val="000000"/>
                </a:solidFill>
                <a:latin typeface="Source Sans Pro"/>
                <a:ea typeface="Source Sans Pro"/>
                <a:cs typeface="Source Sans Pro"/>
                <a:sym typeface="Source Sans Pro"/>
              </a:rPr>
            </a:br>
            <a:endParaRPr sz="3200" b="0" i="0" u="none" strike="noStrike" cap="none" dirty="0">
              <a:solidFill>
                <a:srgbClr val="000000"/>
              </a:solidFill>
              <a:latin typeface="Source Sans Pro"/>
              <a:ea typeface="Source Sans Pro"/>
              <a:cs typeface="Source Sans Pro"/>
              <a:sym typeface="Source Sans Pro"/>
            </a:endParaRPr>
          </a:p>
        </p:txBody>
      </p:sp>
      <p:sp>
        <p:nvSpPr>
          <p:cNvPr id="86" name="Google Shape;86;p1"/>
          <p:cNvSpPr txBox="1"/>
          <p:nvPr/>
        </p:nvSpPr>
        <p:spPr>
          <a:xfrm>
            <a:off x="1291297" y="4810719"/>
            <a:ext cx="15463200" cy="23163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6999"/>
              <a:buFont typeface="Arial"/>
              <a:buNone/>
            </a:pPr>
            <a:r>
              <a:rPr lang="en-US" sz="6999" b="1" i="0" u="none" strike="noStrike" cap="none">
                <a:solidFill>
                  <a:srgbClr val="303926"/>
                </a:solidFill>
                <a:latin typeface="Playfair Display"/>
                <a:ea typeface="Playfair Display"/>
                <a:cs typeface="Playfair Display"/>
                <a:sym typeface="Playfair Display"/>
              </a:rPr>
              <a:t> Activating DEIA in your Marketing Strategies ​</a:t>
            </a:r>
            <a:endParaRPr sz="1400" b="1" i="0" u="none" strike="noStrike" cap="none">
              <a:solidFill>
                <a:srgbClr val="000000"/>
              </a:solidFill>
              <a:latin typeface="Playfair Display"/>
              <a:ea typeface="Playfair Display"/>
              <a:cs typeface="Playfair Display"/>
              <a:sym typeface="Playfair Displa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180"/>
        <p:cNvGrpSpPr/>
        <p:nvPr/>
      </p:nvGrpSpPr>
      <p:grpSpPr>
        <a:xfrm>
          <a:off x="0" y="0"/>
          <a:ext cx="0" cy="0"/>
          <a:chOff x="0" y="0"/>
          <a:chExt cx="0" cy="0"/>
        </a:xfrm>
      </p:grpSpPr>
      <p:pic>
        <p:nvPicPr>
          <p:cNvPr id="181" name="Google Shape;181;gf4988954f0_0_52"/>
          <p:cNvPicPr preferRelativeResize="0"/>
          <p:nvPr/>
        </p:nvPicPr>
        <p:blipFill rotWithShape="1">
          <a:blip r:embed="rId3">
            <a:alphaModFix/>
          </a:blip>
          <a:srcRect/>
          <a:stretch/>
        </p:blipFill>
        <p:spPr>
          <a:xfrm>
            <a:off x="909847" y="514326"/>
            <a:ext cx="1801491" cy="2060048"/>
          </a:xfrm>
          <a:prstGeom prst="rect">
            <a:avLst/>
          </a:prstGeom>
          <a:noFill/>
          <a:ln>
            <a:noFill/>
          </a:ln>
        </p:spPr>
      </p:pic>
      <p:pic>
        <p:nvPicPr>
          <p:cNvPr id="182" name="Google Shape;182;gf4988954f0_0_52"/>
          <p:cNvPicPr preferRelativeResize="0"/>
          <p:nvPr/>
        </p:nvPicPr>
        <p:blipFill rotWithShape="1">
          <a:blip r:embed="rId4">
            <a:alphaModFix/>
          </a:blip>
          <a:srcRect/>
          <a:stretch/>
        </p:blipFill>
        <p:spPr>
          <a:xfrm>
            <a:off x="2000781" y="4469158"/>
            <a:ext cx="1161183" cy="317874"/>
          </a:xfrm>
          <a:prstGeom prst="rect">
            <a:avLst/>
          </a:prstGeom>
          <a:noFill/>
          <a:ln>
            <a:noFill/>
          </a:ln>
        </p:spPr>
      </p:pic>
      <p:sp>
        <p:nvSpPr>
          <p:cNvPr id="183" name="Google Shape;183;gf4988954f0_0_52"/>
          <p:cNvSpPr txBox="1"/>
          <p:nvPr/>
        </p:nvSpPr>
        <p:spPr>
          <a:xfrm>
            <a:off x="3161970" y="795288"/>
            <a:ext cx="11593200" cy="923400"/>
          </a:xfrm>
          <a:prstGeom prst="rect">
            <a:avLst/>
          </a:prstGeom>
          <a:noFill/>
          <a:ln>
            <a:noFill/>
          </a:ln>
        </p:spPr>
        <p:txBody>
          <a:bodyPr spcFirstLastPara="1" wrap="square" lIns="0" tIns="0" rIns="0" bIns="0" anchor="t" anchorCtr="0">
            <a:spAutoFit/>
          </a:bodyPr>
          <a:lstStyle/>
          <a:p>
            <a:pPr marL="0" marR="0" lvl="0" indent="0" algn="l" rtl="0">
              <a:lnSpc>
                <a:spcPct val="129004"/>
              </a:lnSpc>
              <a:spcBef>
                <a:spcPts val="0"/>
              </a:spcBef>
              <a:spcAft>
                <a:spcPts val="0"/>
              </a:spcAft>
              <a:buClr>
                <a:srgbClr val="000000"/>
              </a:buClr>
              <a:buSzPts val="5999"/>
              <a:buFont typeface="Arial"/>
              <a:buNone/>
            </a:pPr>
            <a:r>
              <a:rPr lang="en-US" sz="5999" b="1" i="0" u="none" strike="noStrike" cap="none">
                <a:solidFill>
                  <a:srgbClr val="303926"/>
                </a:solidFill>
                <a:latin typeface="Playfair Display SC"/>
                <a:ea typeface="Playfair Display SC"/>
                <a:cs typeface="Playfair Display SC"/>
                <a:sym typeface="Playfair Display SC"/>
              </a:rPr>
              <a:t>Branding</a:t>
            </a:r>
            <a:endParaRPr sz="1400" b="1" i="0" u="none" strike="noStrike" cap="none">
              <a:solidFill>
                <a:srgbClr val="000000"/>
              </a:solidFill>
              <a:latin typeface="Playfair Display SC"/>
              <a:ea typeface="Playfair Display SC"/>
              <a:cs typeface="Playfair Display SC"/>
              <a:sym typeface="Playfair Display SC"/>
            </a:endParaRPr>
          </a:p>
        </p:txBody>
      </p:sp>
      <p:sp>
        <p:nvSpPr>
          <p:cNvPr id="184" name="Google Shape;184;gf4988954f0_0_52"/>
          <p:cNvSpPr txBox="1"/>
          <p:nvPr/>
        </p:nvSpPr>
        <p:spPr>
          <a:xfrm>
            <a:off x="553103" y="9571953"/>
            <a:ext cx="16810800" cy="415500"/>
          </a:xfrm>
          <a:prstGeom prst="rect">
            <a:avLst/>
          </a:prstGeom>
          <a:noFill/>
          <a:ln>
            <a:noFill/>
          </a:ln>
        </p:spPr>
        <p:txBody>
          <a:bodyPr spcFirstLastPara="1" wrap="square" lIns="0" tIns="0" rIns="0" bIns="0" anchor="t" anchorCtr="0">
            <a:spAutoFit/>
          </a:bodyPr>
          <a:lstStyle/>
          <a:p>
            <a:pPr marL="0" marR="0" lvl="0" indent="0" algn="l" rtl="0">
              <a:lnSpc>
                <a:spcPct val="129009"/>
              </a:lnSpc>
              <a:spcBef>
                <a:spcPts val="0"/>
              </a:spcBef>
              <a:spcAft>
                <a:spcPts val="0"/>
              </a:spcAft>
              <a:buClr>
                <a:srgbClr val="000000"/>
              </a:buClr>
              <a:buSzPts val="2699"/>
              <a:buFont typeface="Arial"/>
              <a:buNone/>
            </a:pPr>
            <a:r>
              <a:rPr lang="en-US" sz="2699" b="0" i="0" u="none" strike="noStrike" cap="none">
                <a:solidFill>
                  <a:srgbClr val="303926"/>
                </a:solidFill>
                <a:latin typeface="Playfair Display SC"/>
                <a:ea typeface="Playfair Display SC"/>
                <a:cs typeface="Playfair Display SC"/>
                <a:sym typeface="Playfair Display SC"/>
              </a:rPr>
              <a:t>Connecting Your Organization's Commitments To Your Strategies</a:t>
            </a:r>
            <a:endParaRPr sz="1400" b="0" i="0" u="none" strike="noStrike" cap="none">
              <a:solidFill>
                <a:srgbClr val="000000"/>
              </a:solidFill>
              <a:latin typeface="Playfair Display SC"/>
              <a:ea typeface="Playfair Display SC"/>
              <a:cs typeface="Playfair Display SC"/>
              <a:sym typeface="Playfair Display SC"/>
            </a:endParaRPr>
          </a:p>
        </p:txBody>
      </p:sp>
      <p:sp>
        <p:nvSpPr>
          <p:cNvPr id="185" name="Google Shape;185;gf4988954f0_0_52"/>
          <p:cNvSpPr txBox="1"/>
          <p:nvPr/>
        </p:nvSpPr>
        <p:spPr>
          <a:xfrm>
            <a:off x="3411775" y="4243338"/>
            <a:ext cx="141987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a:ea typeface="Montserrat"/>
                <a:cs typeface="Montserrat"/>
                <a:sym typeface="Montserrat"/>
              </a:rPr>
              <a:t>Who is represented on the stage, audience, &amp; orchestra? </a:t>
            </a:r>
            <a:endParaRPr sz="3800" b="0" i="0" u="none" strike="noStrike" cap="none">
              <a:solidFill>
                <a:srgbClr val="303926"/>
              </a:solidFill>
              <a:latin typeface="Montserrat"/>
              <a:ea typeface="Montserrat"/>
              <a:cs typeface="Montserrat"/>
              <a:sym typeface="Montserrat"/>
            </a:endParaRPr>
          </a:p>
        </p:txBody>
      </p:sp>
      <p:sp>
        <p:nvSpPr>
          <p:cNvPr id="186" name="Google Shape;186;gf4988954f0_0_52"/>
          <p:cNvSpPr txBox="1"/>
          <p:nvPr/>
        </p:nvSpPr>
        <p:spPr>
          <a:xfrm>
            <a:off x="3411775" y="5617150"/>
            <a:ext cx="112923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a:ea typeface="Montserrat"/>
                <a:cs typeface="Montserrat"/>
                <a:sym typeface="Montserrat"/>
              </a:rPr>
              <a:t>Are we showing a true version of who we are?</a:t>
            </a:r>
            <a:endParaRPr sz="3800" b="0" i="0" u="none" strike="noStrike" cap="none">
              <a:solidFill>
                <a:srgbClr val="303926"/>
              </a:solidFill>
              <a:latin typeface="Montserrat"/>
              <a:ea typeface="Montserrat"/>
              <a:cs typeface="Montserrat"/>
              <a:sym typeface="Montserrat"/>
            </a:endParaRPr>
          </a:p>
        </p:txBody>
      </p:sp>
      <p:sp>
        <p:nvSpPr>
          <p:cNvPr id="187" name="Google Shape;187;gf4988954f0_0_52"/>
          <p:cNvSpPr txBox="1"/>
          <p:nvPr/>
        </p:nvSpPr>
        <p:spPr>
          <a:xfrm>
            <a:off x="3411775" y="6798000"/>
            <a:ext cx="14095200" cy="1354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a:ea typeface="Montserrat"/>
                <a:cs typeface="Montserrat"/>
                <a:sym typeface="Montserrat"/>
              </a:rPr>
              <a:t>Do our materials reflect the diversity of the communities we serve/or the community we want?  </a:t>
            </a:r>
            <a:endParaRPr sz="3800" b="0" i="0" u="none" strike="noStrike" cap="none">
              <a:solidFill>
                <a:srgbClr val="303926"/>
              </a:solidFill>
              <a:latin typeface="Montserrat"/>
              <a:ea typeface="Montserrat"/>
              <a:cs typeface="Montserrat"/>
              <a:sym typeface="Montserrat"/>
            </a:endParaRPr>
          </a:p>
        </p:txBody>
      </p:sp>
      <p:pic>
        <p:nvPicPr>
          <p:cNvPr id="188" name="Google Shape;188;gf4988954f0_0_52"/>
          <p:cNvPicPr preferRelativeResize="0"/>
          <p:nvPr/>
        </p:nvPicPr>
        <p:blipFill rotWithShape="1">
          <a:blip r:embed="rId4">
            <a:alphaModFix/>
          </a:blip>
          <a:srcRect/>
          <a:stretch/>
        </p:blipFill>
        <p:spPr>
          <a:xfrm>
            <a:off x="2000781" y="5842970"/>
            <a:ext cx="1161183" cy="317874"/>
          </a:xfrm>
          <a:prstGeom prst="rect">
            <a:avLst/>
          </a:prstGeom>
          <a:noFill/>
          <a:ln>
            <a:noFill/>
          </a:ln>
        </p:spPr>
      </p:pic>
      <p:pic>
        <p:nvPicPr>
          <p:cNvPr id="189" name="Google Shape;189;gf4988954f0_0_52"/>
          <p:cNvPicPr preferRelativeResize="0"/>
          <p:nvPr/>
        </p:nvPicPr>
        <p:blipFill rotWithShape="1">
          <a:blip r:embed="rId4">
            <a:alphaModFix/>
          </a:blip>
          <a:srcRect/>
          <a:stretch/>
        </p:blipFill>
        <p:spPr>
          <a:xfrm>
            <a:off x="2000781" y="7155595"/>
            <a:ext cx="1161183" cy="317874"/>
          </a:xfrm>
          <a:prstGeom prst="rect">
            <a:avLst/>
          </a:prstGeom>
          <a:noFill/>
          <a:ln>
            <a:noFill/>
          </a:ln>
        </p:spPr>
      </p:pic>
      <p:sp>
        <p:nvSpPr>
          <p:cNvPr id="190" name="Google Shape;190;gf4988954f0_0_52"/>
          <p:cNvSpPr txBox="1"/>
          <p:nvPr/>
        </p:nvSpPr>
        <p:spPr>
          <a:xfrm>
            <a:off x="2000775" y="3105150"/>
            <a:ext cx="30000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SemiBold"/>
                <a:ea typeface="Montserrat SemiBold"/>
                <a:cs typeface="Montserrat SemiBold"/>
                <a:sym typeface="Montserrat SemiBold"/>
              </a:rPr>
              <a:t>IMAGERY</a:t>
            </a:r>
            <a:endParaRPr sz="1400" b="0" i="0" u="none" strike="noStrike" cap="none">
              <a:solidFill>
                <a:srgbClr val="000000"/>
              </a:solidFill>
              <a:latin typeface="Montserrat SemiBold"/>
              <a:ea typeface="Montserrat SemiBold"/>
              <a:cs typeface="Montserrat SemiBold"/>
              <a:sym typeface="Montserrat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anim calcmode="lin" valueType="num">
                                      <p:cBhvr additive="base">
                                        <p:cTn id="7" dur="1000"/>
                                        <p:tgtEl>
                                          <p:spTgt spid="185"/>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82"/>
                                        </p:tgtEl>
                                        <p:attrNameLst>
                                          <p:attrName>style.visibility</p:attrName>
                                        </p:attrNameLst>
                                      </p:cBhvr>
                                      <p:to>
                                        <p:strVal val="visible"/>
                                      </p:to>
                                    </p:set>
                                    <p:anim calcmode="lin" valueType="num">
                                      <p:cBhvr additive="base">
                                        <p:cTn id="10" dur="1000"/>
                                        <p:tgtEl>
                                          <p:spTgt spid="182"/>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86"/>
                                        </p:tgtEl>
                                        <p:attrNameLst>
                                          <p:attrName>style.visibility</p:attrName>
                                        </p:attrNameLst>
                                      </p:cBhvr>
                                      <p:to>
                                        <p:strVal val="visible"/>
                                      </p:to>
                                    </p:set>
                                    <p:anim calcmode="lin" valueType="num">
                                      <p:cBhvr additive="base">
                                        <p:cTn id="15" dur="1000"/>
                                        <p:tgtEl>
                                          <p:spTgt spid="186"/>
                                        </p:tgtEl>
                                        <p:attrNameLst>
                                          <p:attrName>ppt_x</p:attrName>
                                        </p:attrNameLst>
                                      </p:cBhvr>
                                      <p:tavLst>
                                        <p:tav tm="0">
                                          <p:val>
                                            <p:strVal val="#ppt_x-1"/>
                                          </p:val>
                                        </p:tav>
                                        <p:tav tm="100000">
                                          <p:val>
                                            <p:strVal val="#ppt_x"/>
                                          </p:val>
                                        </p:tav>
                                      </p:tavLst>
                                    </p:anim>
                                  </p:childTnLst>
                                </p:cTn>
                              </p:par>
                              <p:par>
                                <p:cTn id="16" presetID="2" presetClass="entr" presetSubtype="8" fill="hold" nodeType="withEffect">
                                  <p:stCondLst>
                                    <p:cond delay="0"/>
                                  </p:stCondLst>
                                  <p:childTnLst>
                                    <p:set>
                                      <p:cBhvr>
                                        <p:cTn id="17" dur="1" fill="hold">
                                          <p:stCondLst>
                                            <p:cond delay="0"/>
                                          </p:stCondLst>
                                        </p:cTn>
                                        <p:tgtEl>
                                          <p:spTgt spid="188"/>
                                        </p:tgtEl>
                                        <p:attrNameLst>
                                          <p:attrName>style.visibility</p:attrName>
                                        </p:attrNameLst>
                                      </p:cBhvr>
                                      <p:to>
                                        <p:strVal val="visible"/>
                                      </p:to>
                                    </p:set>
                                    <p:anim calcmode="lin" valueType="num">
                                      <p:cBhvr additive="base">
                                        <p:cTn id="18" dur="1000"/>
                                        <p:tgtEl>
                                          <p:spTgt spid="188"/>
                                        </p:tgtEl>
                                        <p:attrNameLst>
                                          <p:attrName>ppt_x</p:attrName>
                                        </p:attrNameLst>
                                      </p:cBhvr>
                                      <p:tavLst>
                                        <p:tav tm="0">
                                          <p:val>
                                            <p:strVal val="#ppt_x-1"/>
                                          </p:val>
                                        </p:tav>
                                        <p:tav tm="100000">
                                          <p:val>
                                            <p:strVal val="#ppt_x"/>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87"/>
                                        </p:tgtEl>
                                        <p:attrNameLst>
                                          <p:attrName>style.visibility</p:attrName>
                                        </p:attrNameLst>
                                      </p:cBhvr>
                                      <p:to>
                                        <p:strVal val="visible"/>
                                      </p:to>
                                    </p:set>
                                    <p:anim calcmode="lin" valueType="num">
                                      <p:cBhvr additive="base">
                                        <p:cTn id="23" dur="1000"/>
                                        <p:tgtEl>
                                          <p:spTgt spid="187"/>
                                        </p:tgtEl>
                                        <p:attrNameLst>
                                          <p:attrName>ppt_x</p:attrName>
                                        </p:attrNameLst>
                                      </p:cBhvr>
                                      <p:tavLst>
                                        <p:tav tm="0">
                                          <p:val>
                                            <p:strVal val="#ppt_x-1"/>
                                          </p:val>
                                        </p:tav>
                                        <p:tav tm="100000">
                                          <p:val>
                                            <p:strVal val="#ppt_x"/>
                                          </p:val>
                                        </p:tav>
                                      </p:tavLst>
                                    </p:anim>
                                  </p:childTnLst>
                                </p:cTn>
                              </p:par>
                              <p:par>
                                <p:cTn id="24" presetID="2" presetClass="entr" presetSubtype="8" fill="hold" nodeType="withEffect">
                                  <p:stCondLst>
                                    <p:cond delay="0"/>
                                  </p:stCondLst>
                                  <p:childTnLst>
                                    <p:set>
                                      <p:cBhvr>
                                        <p:cTn id="25" dur="1" fill="hold">
                                          <p:stCondLst>
                                            <p:cond delay="0"/>
                                          </p:stCondLst>
                                        </p:cTn>
                                        <p:tgtEl>
                                          <p:spTgt spid="189"/>
                                        </p:tgtEl>
                                        <p:attrNameLst>
                                          <p:attrName>style.visibility</p:attrName>
                                        </p:attrNameLst>
                                      </p:cBhvr>
                                      <p:to>
                                        <p:strVal val="visible"/>
                                      </p:to>
                                    </p:set>
                                    <p:anim calcmode="lin" valueType="num">
                                      <p:cBhvr additive="base">
                                        <p:cTn id="26" dur="1000"/>
                                        <p:tgtEl>
                                          <p:spTgt spid="18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194"/>
        <p:cNvGrpSpPr/>
        <p:nvPr/>
      </p:nvGrpSpPr>
      <p:grpSpPr>
        <a:xfrm>
          <a:off x="0" y="0"/>
          <a:ext cx="0" cy="0"/>
          <a:chOff x="0" y="0"/>
          <a:chExt cx="0" cy="0"/>
        </a:xfrm>
      </p:grpSpPr>
      <p:pic>
        <p:nvPicPr>
          <p:cNvPr id="195" name="Google Shape;195;g13d29f74588_0_0"/>
          <p:cNvPicPr preferRelativeResize="0"/>
          <p:nvPr/>
        </p:nvPicPr>
        <p:blipFill rotWithShape="1">
          <a:blip r:embed="rId3">
            <a:alphaModFix/>
          </a:blip>
          <a:srcRect/>
          <a:stretch/>
        </p:blipFill>
        <p:spPr>
          <a:xfrm>
            <a:off x="909847" y="514326"/>
            <a:ext cx="1801491" cy="2060048"/>
          </a:xfrm>
          <a:prstGeom prst="rect">
            <a:avLst/>
          </a:prstGeom>
          <a:noFill/>
          <a:ln>
            <a:noFill/>
          </a:ln>
        </p:spPr>
      </p:pic>
      <p:sp>
        <p:nvSpPr>
          <p:cNvPr id="196" name="Google Shape;196;g13d29f74588_0_0"/>
          <p:cNvSpPr txBox="1"/>
          <p:nvPr/>
        </p:nvSpPr>
        <p:spPr>
          <a:xfrm>
            <a:off x="3161970" y="795288"/>
            <a:ext cx="11593200" cy="923400"/>
          </a:xfrm>
          <a:prstGeom prst="rect">
            <a:avLst/>
          </a:prstGeom>
          <a:noFill/>
          <a:ln>
            <a:noFill/>
          </a:ln>
        </p:spPr>
        <p:txBody>
          <a:bodyPr spcFirstLastPara="1" wrap="square" lIns="0" tIns="0" rIns="0" bIns="0" anchor="t" anchorCtr="0">
            <a:spAutoFit/>
          </a:bodyPr>
          <a:lstStyle/>
          <a:p>
            <a:pPr marL="0" marR="0" lvl="0" indent="0" algn="l" rtl="0">
              <a:lnSpc>
                <a:spcPct val="129004"/>
              </a:lnSpc>
              <a:spcBef>
                <a:spcPts val="0"/>
              </a:spcBef>
              <a:spcAft>
                <a:spcPts val="0"/>
              </a:spcAft>
              <a:buClr>
                <a:srgbClr val="000000"/>
              </a:buClr>
              <a:buSzPts val="5999"/>
              <a:buFont typeface="Arial"/>
              <a:buNone/>
            </a:pPr>
            <a:r>
              <a:rPr lang="en-US" sz="5999" b="1" i="0" u="none" strike="noStrike" cap="none">
                <a:solidFill>
                  <a:srgbClr val="303926"/>
                </a:solidFill>
                <a:latin typeface="Playfair Display SC"/>
                <a:ea typeface="Playfair Display SC"/>
                <a:cs typeface="Playfair Display SC"/>
                <a:sym typeface="Playfair Display SC"/>
              </a:rPr>
              <a:t>Branding</a:t>
            </a:r>
            <a:endParaRPr sz="1400" b="1" i="0" u="none" strike="noStrike" cap="none">
              <a:solidFill>
                <a:srgbClr val="000000"/>
              </a:solidFill>
              <a:latin typeface="Playfair Display SC"/>
              <a:ea typeface="Playfair Display SC"/>
              <a:cs typeface="Playfair Display SC"/>
              <a:sym typeface="Playfair Display SC"/>
            </a:endParaRPr>
          </a:p>
        </p:txBody>
      </p:sp>
      <p:sp>
        <p:nvSpPr>
          <p:cNvPr id="197" name="Google Shape;197;g13d29f74588_0_0"/>
          <p:cNvSpPr txBox="1"/>
          <p:nvPr/>
        </p:nvSpPr>
        <p:spPr>
          <a:xfrm>
            <a:off x="553103" y="9571953"/>
            <a:ext cx="16810800" cy="415500"/>
          </a:xfrm>
          <a:prstGeom prst="rect">
            <a:avLst/>
          </a:prstGeom>
          <a:noFill/>
          <a:ln>
            <a:noFill/>
          </a:ln>
        </p:spPr>
        <p:txBody>
          <a:bodyPr spcFirstLastPara="1" wrap="square" lIns="0" tIns="0" rIns="0" bIns="0" anchor="t" anchorCtr="0">
            <a:spAutoFit/>
          </a:bodyPr>
          <a:lstStyle/>
          <a:p>
            <a:pPr marL="0" marR="0" lvl="0" indent="0" algn="l" rtl="0">
              <a:lnSpc>
                <a:spcPct val="129009"/>
              </a:lnSpc>
              <a:spcBef>
                <a:spcPts val="0"/>
              </a:spcBef>
              <a:spcAft>
                <a:spcPts val="0"/>
              </a:spcAft>
              <a:buClr>
                <a:srgbClr val="000000"/>
              </a:buClr>
              <a:buSzPts val="2699"/>
              <a:buFont typeface="Arial"/>
              <a:buNone/>
            </a:pPr>
            <a:r>
              <a:rPr lang="en-US" sz="2699" b="0" i="0" u="none" strike="noStrike" cap="none">
                <a:solidFill>
                  <a:srgbClr val="303926"/>
                </a:solidFill>
                <a:latin typeface="Playfair Display SC"/>
                <a:ea typeface="Playfair Display SC"/>
                <a:cs typeface="Playfair Display SC"/>
                <a:sym typeface="Playfair Display SC"/>
              </a:rPr>
              <a:t>Connecting Your Organization's Commitments To Your Strategies</a:t>
            </a:r>
            <a:endParaRPr sz="1400" b="0" i="0" u="none" strike="noStrike" cap="none">
              <a:solidFill>
                <a:srgbClr val="000000"/>
              </a:solidFill>
              <a:latin typeface="Playfair Display SC"/>
              <a:ea typeface="Playfair Display SC"/>
              <a:cs typeface="Playfair Display SC"/>
              <a:sym typeface="Playfair Display SC"/>
            </a:endParaRPr>
          </a:p>
        </p:txBody>
      </p:sp>
      <p:pic>
        <p:nvPicPr>
          <p:cNvPr id="198" name="Google Shape;198;g13d29f74588_0_0"/>
          <p:cNvPicPr preferRelativeResize="0"/>
          <p:nvPr/>
        </p:nvPicPr>
        <p:blipFill rotWithShape="1">
          <a:blip r:embed="rId4">
            <a:alphaModFix/>
          </a:blip>
          <a:srcRect/>
          <a:stretch/>
        </p:blipFill>
        <p:spPr>
          <a:xfrm>
            <a:off x="9337572" y="3287400"/>
            <a:ext cx="8045015" cy="4827000"/>
          </a:xfrm>
          <a:prstGeom prst="rect">
            <a:avLst/>
          </a:prstGeom>
          <a:noFill/>
          <a:ln>
            <a:noFill/>
          </a:ln>
        </p:spPr>
      </p:pic>
      <p:pic>
        <p:nvPicPr>
          <p:cNvPr id="199" name="Google Shape;199;g13d29f74588_0_0"/>
          <p:cNvPicPr preferRelativeResize="0"/>
          <p:nvPr/>
        </p:nvPicPr>
        <p:blipFill rotWithShape="1">
          <a:blip r:embed="rId5">
            <a:alphaModFix/>
          </a:blip>
          <a:srcRect/>
          <a:stretch/>
        </p:blipFill>
        <p:spPr>
          <a:xfrm>
            <a:off x="905413" y="3287400"/>
            <a:ext cx="8045020" cy="4827000"/>
          </a:xfrm>
          <a:prstGeom prst="rect">
            <a:avLst/>
          </a:prstGeom>
          <a:noFill/>
          <a:ln>
            <a:noFill/>
          </a:ln>
        </p:spPr>
      </p:pic>
      <p:sp>
        <p:nvSpPr>
          <p:cNvPr id="200" name="Google Shape;200;g13d29f74588_0_0"/>
          <p:cNvSpPr txBox="1"/>
          <p:nvPr/>
        </p:nvSpPr>
        <p:spPr>
          <a:xfrm>
            <a:off x="5660825" y="6449425"/>
            <a:ext cx="14175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01" name="Google Shape;201;g13d29f74588_0_0"/>
          <p:cNvSpPr txBox="1"/>
          <p:nvPr/>
        </p:nvSpPr>
        <p:spPr>
          <a:xfrm>
            <a:off x="3161975" y="1804875"/>
            <a:ext cx="30000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SemiBold"/>
                <a:ea typeface="Montserrat SemiBold"/>
                <a:cs typeface="Montserrat SemiBold"/>
                <a:sym typeface="Montserrat SemiBold"/>
              </a:rPr>
              <a:t>IMAGERY</a:t>
            </a:r>
            <a:endParaRPr sz="1400" b="0" i="0" u="none" strike="noStrike" cap="none">
              <a:solidFill>
                <a:srgbClr val="000000"/>
              </a:solidFill>
              <a:latin typeface="Montserrat SemiBold"/>
              <a:ea typeface="Montserrat SemiBold"/>
              <a:cs typeface="Montserrat SemiBold"/>
              <a:sym typeface="Montserrat Semi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205"/>
        <p:cNvGrpSpPr/>
        <p:nvPr/>
      </p:nvGrpSpPr>
      <p:grpSpPr>
        <a:xfrm>
          <a:off x="0" y="0"/>
          <a:ext cx="0" cy="0"/>
          <a:chOff x="0" y="0"/>
          <a:chExt cx="0" cy="0"/>
        </a:xfrm>
      </p:grpSpPr>
      <p:sp>
        <p:nvSpPr>
          <p:cNvPr id="206" name="Google Shape;206;g13d29f74588_1_11"/>
          <p:cNvSpPr txBox="1"/>
          <p:nvPr/>
        </p:nvSpPr>
        <p:spPr>
          <a:xfrm>
            <a:off x="553103" y="9571953"/>
            <a:ext cx="16810800" cy="415500"/>
          </a:xfrm>
          <a:prstGeom prst="rect">
            <a:avLst/>
          </a:prstGeom>
          <a:noFill/>
          <a:ln>
            <a:noFill/>
          </a:ln>
        </p:spPr>
        <p:txBody>
          <a:bodyPr spcFirstLastPara="1" wrap="square" lIns="0" tIns="0" rIns="0" bIns="0" anchor="t" anchorCtr="0">
            <a:spAutoFit/>
          </a:bodyPr>
          <a:lstStyle/>
          <a:p>
            <a:pPr marL="0" marR="0" lvl="0" indent="0" algn="l" rtl="0">
              <a:lnSpc>
                <a:spcPct val="129009"/>
              </a:lnSpc>
              <a:spcBef>
                <a:spcPts val="0"/>
              </a:spcBef>
              <a:spcAft>
                <a:spcPts val="0"/>
              </a:spcAft>
              <a:buClr>
                <a:srgbClr val="000000"/>
              </a:buClr>
              <a:buSzPts val="2699"/>
              <a:buFont typeface="Arial"/>
              <a:buNone/>
            </a:pPr>
            <a:r>
              <a:rPr lang="en-US" sz="2699" b="0" i="0" u="none" strike="noStrike" cap="none">
                <a:solidFill>
                  <a:srgbClr val="303926"/>
                </a:solidFill>
                <a:latin typeface="Playfair Display SC"/>
                <a:ea typeface="Playfair Display SC"/>
                <a:cs typeface="Playfair Display SC"/>
                <a:sym typeface="Playfair Display SC"/>
              </a:rPr>
              <a:t>Connecting Your Organization's Commitments To Your Strategies</a:t>
            </a:r>
            <a:endParaRPr sz="1400" b="0" i="0" u="none" strike="noStrike" cap="none">
              <a:solidFill>
                <a:srgbClr val="000000"/>
              </a:solidFill>
              <a:latin typeface="Playfair Display SC"/>
              <a:ea typeface="Playfair Display SC"/>
              <a:cs typeface="Playfair Display SC"/>
              <a:sym typeface="Playfair Display SC"/>
            </a:endParaRPr>
          </a:p>
        </p:txBody>
      </p:sp>
      <p:sp>
        <p:nvSpPr>
          <p:cNvPr id="207" name="Google Shape;207;g13d29f74588_1_11"/>
          <p:cNvSpPr txBox="1"/>
          <p:nvPr/>
        </p:nvSpPr>
        <p:spPr>
          <a:xfrm>
            <a:off x="5660825" y="6449425"/>
            <a:ext cx="14175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208" name="Google Shape;208;g13d29f74588_1_11"/>
          <p:cNvPicPr preferRelativeResize="0"/>
          <p:nvPr/>
        </p:nvPicPr>
        <p:blipFill rotWithShape="1">
          <a:blip r:embed="rId3">
            <a:alphaModFix/>
          </a:blip>
          <a:srcRect l="36102"/>
          <a:stretch/>
        </p:blipFill>
        <p:spPr>
          <a:xfrm>
            <a:off x="2428163" y="2856550"/>
            <a:ext cx="5444015" cy="5112024"/>
          </a:xfrm>
          <a:prstGeom prst="rect">
            <a:avLst/>
          </a:prstGeom>
          <a:noFill/>
          <a:ln>
            <a:noFill/>
          </a:ln>
        </p:spPr>
      </p:pic>
      <p:pic>
        <p:nvPicPr>
          <p:cNvPr id="209" name="Google Shape;209;g13d29f74588_1_11"/>
          <p:cNvPicPr preferRelativeResize="0"/>
          <p:nvPr/>
        </p:nvPicPr>
        <p:blipFill rotWithShape="1">
          <a:blip r:embed="rId4">
            <a:alphaModFix/>
          </a:blip>
          <a:srcRect l="4332" r="5788"/>
          <a:stretch/>
        </p:blipFill>
        <p:spPr>
          <a:xfrm>
            <a:off x="8202419" y="2856550"/>
            <a:ext cx="7657420" cy="5112024"/>
          </a:xfrm>
          <a:prstGeom prst="rect">
            <a:avLst/>
          </a:prstGeom>
          <a:noFill/>
          <a:ln>
            <a:noFill/>
          </a:ln>
        </p:spPr>
      </p:pic>
      <p:sp>
        <p:nvSpPr>
          <p:cNvPr id="210" name="Google Shape;210;g13d29f74588_1_11"/>
          <p:cNvSpPr txBox="1"/>
          <p:nvPr/>
        </p:nvSpPr>
        <p:spPr>
          <a:xfrm>
            <a:off x="2428175" y="8136450"/>
            <a:ext cx="5712000" cy="1108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303926"/>
                </a:solidFill>
                <a:latin typeface="Montserrat Medium"/>
                <a:ea typeface="Montserrat Medium"/>
                <a:cs typeface="Montserrat Medium"/>
                <a:sym typeface="Montserrat Medium"/>
              </a:rPr>
              <a:t>Latonia Moore as Cio-Cio-San</a:t>
            </a:r>
            <a:br>
              <a:rPr lang="en-US" sz="2400" b="0" i="0" u="none" strike="noStrike" cap="none">
                <a:solidFill>
                  <a:srgbClr val="303926"/>
                </a:solidFill>
                <a:latin typeface="Montserrat Medium"/>
                <a:ea typeface="Montserrat Medium"/>
                <a:cs typeface="Montserrat Medium"/>
                <a:sym typeface="Montserrat Medium"/>
              </a:rPr>
            </a:br>
            <a:r>
              <a:rPr lang="en-US" sz="2400" b="0" i="1" u="none" strike="noStrike" cap="none">
                <a:solidFill>
                  <a:srgbClr val="303926"/>
                </a:solidFill>
                <a:latin typeface="Montserrat Medium"/>
                <a:ea typeface="Montserrat Medium"/>
                <a:cs typeface="Montserrat Medium"/>
                <a:sym typeface="Montserrat Medium"/>
              </a:rPr>
              <a:t>Madame Butterfly</a:t>
            </a:r>
            <a:r>
              <a:rPr lang="en-US" sz="2400" b="0" i="0" u="none" strike="noStrike" cap="none">
                <a:solidFill>
                  <a:srgbClr val="303926"/>
                </a:solidFill>
                <a:latin typeface="Montserrat Medium"/>
                <a:ea typeface="Montserrat Medium"/>
                <a:cs typeface="Montserrat Medium"/>
                <a:sym typeface="Montserrat Medium"/>
              </a:rPr>
              <a:t>, Feb. 2022</a:t>
            </a:r>
            <a:endParaRPr sz="100" b="0" i="0" u="none" strike="noStrike" cap="none">
              <a:solidFill>
                <a:schemeClr val="dk1"/>
              </a:solidFill>
              <a:latin typeface="Montserrat Medium"/>
              <a:ea typeface="Montserrat Medium"/>
              <a:cs typeface="Montserrat Medium"/>
              <a:sym typeface="Montserrat Medium"/>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303926"/>
                </a:solidFill>
                <a:latin typeface="Montserrat Medium"/>
                <a:ea typeface="Montserrat Medium"/>
                <a:cs typeface="Montserrat Medium"/>
                <a:sym typeface="Montserrat Medium"/>
              </a:rPr>
              <a:t>The Dallas Opera </a:t>
            </a:r>
            <a:endParaRPr sz="100" b="0" i="0" u="none" strike="noStrike" cap="none">
              <a:solidFill>
                <a:srgbClr val="000000"/>
              </a:solidFill>
              <a:latin typeface="Montserrat Medium"/>
              <a:ea typeface="Montserrat Medium"/>
              <a:cs typeface="Montserrat Medium"/>
              <a:sym typeface="Montserrat Medium"/>
            </a:endParaRPr>
          </a:p>
        </p:txBody>
      </p:sp>
      <p:sp>
        <p:nvSpPr>
          <p:cNvPr id="211" name="Google Shape;211;g13d29f74588_1_11"/>
          <p:cNvSpPr txBox="1"/>
          <p:nvPr/>
        </p:nvSpPr>
        <p:spPr>
          <a:xfrm>
            <a:off x="8781050" y="8136438"/>
            <a:ext cx="7078800" cy="7389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0" u="none" strike="noStrike" cap="none">
                <a:solidFill>
                  <a:srgbClr val="303926"/>
                </a:solidFill>
                <a:latin typeface="Montserrat Medium"/>
                <a:ea typeface="Montserrat Medium"/>
                <a:cs typeface="Montserrat Medium"/>
                <a:sym typeface="Montserrat Medium"/>
              </a:rPr>
              <a:t>Jonathan Dove’s </a:t>
            </a:r>
            <a:r>
              <a:rPr lang="en-US" sz="2400" b="0" i="1" u="none" strike="noStrike" cap="none">
                <a:solidFill>
                  <a:srgbClr val="303926"/>
                </a:solidFill>
                <a:latin typeface="Montserrat Medium"/>
                <a:ea typeface="Montserrat Medium"/>
                <a:cs typeface="Montserrat Medium"/>
                <a:sym typeface="Montserrat Medium"/>
              </a:rPr>
              <a:t>Flight</a:t>
            </a:r>
            <a:r>
              <a:rPr lang="en-US" sz="2400" b="0" i="0" u="none" strike="noStrike" cap="none">
                <a:solidFill>
                  <a:srgbClr val="303926"/>
                </a:solidFill>
                <a:latin typeface="Montserrat Medium"/>
                <a:ea typeface="Montserrat Medium"/>
                <a:cs typeface="Montserrat Medium"/>
                <a:sym typeface="Montserrat Medium"/>
              </a:rPr>
              <a:t>, Mar. 2022</a:t>
            </a:r>
            <a:endParaRPr sz="2400" b="0" i="0" u="none" strike="noStrike" cap="none">
              <a:solidFill>
                <a:schemeClr val="dk1"/>
              </a:solidFill>
              <a:latin typeface="Montserrat Medium"/>
              <a:ea typeface="Montserrat Medium"/>
              <a:cs typeface="Montserrat Medium"/>
              <a:sym typeface="Montserrat Medium"/>
            </a:endParaRPr>
          </a:p>
          <a:p>
            <a:pPr marL="0" marR="0" lvl="0" indent="0" algn="r" rtl="0">
              <a:lnSpc>
                <a:spcPct val="100000"/>
              </a:lnSpc>
              <a:spcBef>
                <a:spcPts val="0"/>
              </a:spcBef>
              <a:spcAft>
                <a:spcPts val="0"/>
              </a:spcAft>
              <a:buClr>
                <a:srgbClr val="000000"/>
              </a:buClr>
              <a:buSzPts val="2400"/>
              <a:buFont typeface="Arial"/>
              <a:buNone/>
            </a:pPr>
            <a:r>
              <a:rPr lang="en-US" sz="2400" b="0" i="0" u="none" strike="noStrike" cap="none">
                <a:solidFill>
                  <a:srgbClr val="303926"/>
                </a:solidFill>
                <a:latin typeface="Montserrat Medium"/>
                <a:ea typeface="Montserrat Medium"/>
                <a:cs typeface="Montserrat Medium"/>
                <a:sym typeface="Montserrat Medium"/>
              </a:rPr>
              <a:t>The Dallas Opera </a:t>
            </a:r>
            <a:endParaRPr sz="2400" b="0" i="0" u="none" strike="noStrike" cap="none">
              <a:solidFill>
                <a:srgbClr val="000000"/>
              </a:solidFill>
              <a:latin typeface="Montserrat Medium"/>
              <a:ea typeface="Montserrat Medium"/>
              <a:cs typeface="Montserrat Medium"/>
              <a:sym typeface="Montserrat Medium"/>
            </a:endParaRPr>
          </a:p>
        </p:txBody>
      </p:sp>
      <p:sp>
        <p:nvSpPr>
          <p:cNvPr id="212" name="Google Shape;212;g13d29f74588_1_11"/>
          <p:cNvSpPr txBox="1"/>
          <p:nvPr/>
        </p:nvSpPr>
        <p:spPr>
          <a:xfrm>
            <a:off x="14575525" y="9648175"/>
            <a:ext cx="3390300" cy="3387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1200"/>
              </a:spcBef>
              <a:spcAft>
                <a:spcPts val="1200"/>
              </a:spcAft>
              <a:buClr>
                <a:srgbClr val="000000"/>
              </a:buClr>
              <a:buSzPts val="1100"/>
              <a:buFont typeface="Arial"/>
              <a:buNone/>
            </a:pPr>
            <a:r>
              <a:rPr lang="en-US" sz="2200" b="0" i="0" u="none" strike="noStrike" cap="none">
                <a:solidFill>
                  <a:schemeClr val="dk1"/>
                </a:solidFill>
                <a:latin typeface="Arial"/>
                <a:ea typeface="Arial"/>
                <a:cs typeface="Arial"/>
                <a:sym typeface="Arial"/>
              </a:rPr>
              <a:t>Scott Suchman, Lynn Lane</a:t>
            </a:r>
            <a:endParaRPr sz="900" b="0" i="0" u="none" strike="noStrike" cap="none">
              <a:solidFill>
                <a:srgbClr val="303926"/>
              </a:solidFill>
              <a:latin typeface="Montserrat"/>
              <a:ea typeface="Montserrat"/>
              <a:cs typeface="Montserrat"/>
              <a:sym typeface="Montserrat"/>
            </a:endParaRPr>
          </a:p>
        </p:txBody>
      </p:sp>
      <p:sp>
        <p:nvSpPr>
          <p:cNvPr id="213" name="Google Shape;213;g13d29f74588_1_11"/>
          <p:cNvSpPr txBox="1"/>
          <p:nvPr/>
        </p:nvSpPr>
        <p:spPr>
          <a:xfrm>
            <a:off x="19507525" y="9577425"/>
            <a:ext cx="14680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214" name="Google Shape;214;g13d29f74588_1_11"/>
          <p:cNvPicPr preferRelativeResize="0"/>
          <p:nvPr/>
        </p:nvPicPr>
        <p:blipFill rotWithShape="1">
          <a:blip r:embed="rId5">
            <a:alphaModFix/>
          </a:blip>
          <a:srcRect/>
          <a:stretch/>
        </p:blipFill>
        <p:spPr>
          <a:xfrm>
            <a:off x="14082875" y="9571950"/>
            <a:ext cx="415500" cy="415500"/>
          </a:xfrm>
          <a:prstGeom prst="rect">
            <a:avLst/>
          </a:prstGeom>
          <a:noFill/>
          <a:ln>
            <a:noFill/>
          </a:ln>
        </p:spPr>
      </p:pic>
      <p:pic>
        <p:nvPicPr>
          <p:cNvPr id="215" name="Google Shape;215;g13d29f74588_1_11"/>
          <p:cNvPicPr preferRelativeResize="0"/>
          <p:nvPr/>
        </p:nvPicPr>
        <p:blipFill rotWithShape="1">
          <a:blip r:embed="rId6">
            <a:alphaModFix/>
          </a:blip>
          <a:srcRect/>
          <a:stretch/>
        </p:blipFill>
        <p:spPr>
          <a:xfrm>
            <a:off x="909847" y="514326"/>
            <a:ext cx="1801491" cy="2060048"/>
          </a:xfrm>
          <a:prstGeom prst="rect">
            <a:avLst/>
          </a:prstGeom>
          <a:noFill/>
          <a:ln>
            <a:noFill/>
          </a:ln>
        </p:spPr>
      </p:pic>
      <p:sp>
        <p:nvSpPr>
          <p:cNvPr id="216" name="Google Shape;216;g13d29f74588_1_11"/>
          <p:cNvSpPr txBox="1"/>
          <p:nvPr/>
        </p:nvSpPr>
        <p:spPr>
          <a:xfrm>
            <a:off x="3161970" y="795288"/>
            <a:ext cx="11593200" cy="923400"/>
          </a:xfrm>
          <a:prstGeom prst="rect">
            <a:avLst/>
          </a:prstGeom>
          <a:noFill/>
          <a:ln>
            <a:noFill/>
          </a:ln>
        </p:spPr>
        <p:txBody>
          <a:bodyPr spcFirstLastPara="1" wrap="square" lIns="0" tIns="0" rIns="0" bIns="0" anchor="t" anchorCtr="0">
            <a:spAutoFit/>
          </a:bodyPr>
          <a:lstStyle/>
          <a:p>
            <a:pPr marL="0" marR="0" lvl="0" indent="0" algn="l" rtl="0">
              <a:lnSpc>
                <a:spcPct val="129004"/>
              </a:lnSpc>
              <a:spcBef>
                <a:spcPts val="0"/>
              </a:spcBef>
              <a:spcAft>
                <a:spcPts val="0"/>
              </a:spcAft>
              <a:buClr>
                <a:srgbClr val="000000"/>
              </a:buClr>
              <a:buSzPts val="5999"/>
              <a:buFont typeface="Arial"/>
              <a:buNone/>
            </a:pPr>
            <a:r>
              <a:rPr lang="en-US" sz="5999" b="1" i="0" u="none" strike="noStrike" cap="none">
                <a:solidFill>
                  <a:srgbClr val="303926"/>
                </a:solidFill>
                <a:latin typeface="Playfair Display SC"/>
                <a:ea typeface="Playfair Display SC"/>
                <a:cs typeface="Playfair Display SC"/>
                <a:sym typeface="Playfair Display SC"/>
              </a:rPr>
              <a:t>Branding</a:t>
            </a:r>
            <a:endParaRPr sz="1400" b="1" i="0" u="none" strike="noStrike" cap="none">
              <a:solidFill>
                <a:srgbClr val="000000"/>
              </a:solidFill>
              <a:latin typeface="Playfair Display SC"/>
              <a:ea typeface="Playfair Display SC"/>
              <a:cs typeface="Playfair Display SC"/>
              <a:sym typeface="Playfair Display SC"/>
            </a:endParaRPr>
          </a:p>
        </p:txBody>
      </p:sp>
      <p:sp>
        <p:nvSpPr>
          <p:cNvPr id="217" name="Google Shape;217;g13d29f74588_1_11"/>
          <p:cNvSpPr txBox="1"/>
          <p:nvPr/>
        </p:nvSpPr>
        <p:spPr>
          <a:xfrm>
            <a:off x="3161975" y="1804875"/>
            <a:ext cx="93825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SemiBold"/>
                <a:ea typeface="Montserrat SemiBold"/>
                <a:cs typeface="Montserrat SemiBold"/>
                <a:sym typeface="Montserrat SemiBold"/>
              </a:rPr>
              <a:t>REPRESENTATION MATTERS</a:t>
            </a:r>
            <a:endParaRPr sz="1400" b="0" i="0" u="none" strike="noStrike" cap="none">
              <a:solidFill>
                <a:srgbClr val="000000"/>
              </a:solidFill>
              <a:latin typeface="Montserrat SemiBold"/>
              <a:ea typeface="Montserrat SemiBold"/>
              <a:cs typeface="Montserrat SemiBold"/>
              <a:sym typeface="Montserrat Semi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221"/>
        <p:cNvGrpSpPr/>
        <p:nvPr/>
      </p:nvGrpSpPr>
      <p:grpSpPr>
        <a:xfrm>
          <a:off x="0" y="0"/>
          <a:ext cx="0" cy="0"/>
          <a:chOff x="0" y="0"/>
          <a:chExt cx="0" cy="0"/>
        </a:xfrm>
      </p:grpSpPr>
      <p:pic>
        <p:nvPicPr>
          <p:cNvPr id="222" name="Google Shape;222;gf4988954f0_0_108"/>
          <p:cNvPicPr preferRelativeResize="0"/>
          <p:nvPr/>
        </p:nvPicPr>
        <p:blipFill rotWithShape="1">
          <a:blip r:embed="rId3">
            <a:alphaModFix/>
          </a:blip>
          <a:srcRect/>
          <a:stretch/>
        </p:blipFill>
        <p:spPr>
          <a:xfrm>
            <a:off x="909847" y="514326"/>
            <a:ext cx="1801491" cy="2060048"/>
          </a:xfrm>
          <a:prstGeom prst="rect">
            <a:avLst/>
          </a:prstGeom>
          <a:noFill/>
          <a:ln>
            <a:noFill/>
          </a:ln>
        </p:spPr>
      </p:pic>
      <p:pic>
        <p:nvPicPr>
          <p:cNvPr id="223" name="Google Shape;223;gf4988954f0_0_108"/>
          <p:cNvPicPr preferRelativeResize="0"/>
          <p:nvPr/>
        </p:nvPicPr>
        <p:blipFill rotWithShape="1">
          <a:blip r:embed="rId4">
            <a:alphaModFix/>
          </a:blip>
          <a:srcRect/>
          <a:stretch/>
        </p:blipFill>
        <p:spPr>
          <a:xfrm>
            <a:off x="2000781" y="4469158"/>
            <a:ext cx="1161183" cy="317874"/>
          </a:xfrm>
          <a:prstGeom prst="rect">
            <a:avLst/>
          </a:prstGeom>
          <a:noFill/>
          <a:ln>
            <a:noFill/>
          </a:ln>
        </p:spPr>
      </p:pic>
      <p:sp>
        <p:nvSpPr>
          <p:cNvPr id="224" name="Google Shape;224;gf4988954f0_0_108"/>
          <p:cNvSpPr txBox="1"/>
          <p:nvPr/>
        </p:nvSpPr>
        <p:spPr>
          <a:xfrm>
            <a:off x="3161970" y="795288"/>
            <a:ext cx="11593200" cy="923400"/>
          </a:xfrm>
          <a:prstGeom prst="rect">
            <a:avLst/>
          </a:prstGeom>
          <a:noFill/>
          <a:ln>
            <a:noFill/>
          </a:ln>
        </p:spPr>
        <p:txBody>
          <a:bodyPr spcFirstLastPara="1" wrap="square" lIns="0" tIns="0" rIns="0" bIns="0" anchor="t" anchorCtr="0">
            <a:spAutoFit/>
          </a:bodyPr>
          <a:lstStyle/>
          <a:p>
            <a:pPr marL="0" marR="0" lvl="0" indent="0" algn="l" rtl="0">
              <a:lnSpc>
                <a:spcPct val="129004"/>
              </a:lnSpc>
              <a:spcBef>
                <a:spcPts val="0"/>
              </a:spcBef>
              <a:spcAft>
                <a:spcPts val="0"/>
              </a:spcAft>
              <a:buClr>
                <a:srgbClr val="000000"/>
              </a:buClr>
              <a:buSzPts val="5999"/>
              <a:buFont typeface="Arial"/>
              <a:buNone/>
            </a:pPr>
            <a:r>
              <a:rPr lang="en-US" sz="5999" b="1" i="0" u="none" strike="noStrike" cap="none">
                <a:solidFill>
                  <a:srgbClr val="303926"/>
                </a:solidFill>
                <a:latin typeface="Playfair Display SC"/>
                <a:ea typeface="Playfair Display SC"/>
                <a:cs typeface="Playfair Display SC"/>
                <a:sym typeface="Playfair Display SC"/>
              </a:rPr>
              <a:t>Branding</a:t>
            </a:r>
            <a:endParaRPr sz="1400" b="1" i="0" u="none" strike="noStrike" cap="none">
              <a:solidFill>
                <a:srgbClr val="000000"/>
              </a:solidFill>
              <a:latin typeface="Playfair Display SC"/>
              <a:ea typeface="Playfair Display SC"/>
              <a:cs typeface="Playfair Display SC"/>
              <a:sym typeface="Playfair Display SC"/>
            </a:endParaRPr>
          </a:p>
        </p:txBody>
      </p:sp>
      <p:sp>
        <p:nvSpPr>
          <p:cNvPr id="225" name="Google Shape;225;gf4988954f0_0_108"/>
          <p:cNvSpPr txBox="1"/>
          <p:nvPr/>
        </p:nvSpPr>
        <p:spPr>
          <a:xfrm>
            <a:off x="553103" y="9571953"/>
            <a:ext cx="16810800" cy="415500"/>
          </a:xfrm>
          <a:prstGeom prst="rect">
            <a:avLst/>
          </a:prstGeom>
          <a:noFill/>
          <a:ln>
            <a:noFill/>
          </a:ln>
        </p:spPr>
        <p:txBody>
          <a:bodyPr spcFirstLastPara="1" wrap="square" lIns="0" tIns="0" rIns="0" bIns="0" anchor="t" anchorCtr="0">
            <a:spAutoFit/>
          </a:bodyPr>
          <a:lstStyle/>
          <a:p>
            <a:pPr marL="0" marR="0" lvl="0" indent="0" algn="l" rtl="0">
              <a:lnSpc>
                <a:spcPct val="129009"/>
              </a:lnSpc>
              <a:spcBef>
                <a:spcPts val="0"/>
              </a:spcBef>
              <a:spcAft>
                <a:spcPts val="0"/>
              </a:spcAft>
              <a:buClr>
                <a:srgbClr val="000000"/>
              </a:buClr>
              <a:buSzPts val="2699"/>
              <a:buFont typeface="Arial"/>
              <a:buNone/>
            </a:pPr>
            <a:r>
              <a:rPr lang="en-US" sz="2699" b="0" i="0" u="none" strike="noStrike" cap="none">
                <a:solidFill>
                  <a:srgbClr val="303926"/>
                </a:solidFill>
                <a:latin typeface="Playfair Display SC"/>
                <a:ea typeface="Playfair Display SC"/>
                <a:cs typeface="Playfair Display SC"/>
                <a:sym typeface="Playfair Display SC"/>
              </a:rPr>
              <a:t>Connecting Your Organization's Commitments To Your Strategies</a:t>
            </a:r>
            <a:endParaRPr sz="1400" b="0" i="0" u="none" strike="noStrike" cap="none">
              <a:solidFill>
                <a:srgbClr val="000000"/>
              </a:solidFill>
              <a:latin typeface="Playfair Display SC"/>
              <a:ea typeface="Playfair Display SC"/>
              <a:cs typeface="Playfair Display SC"/>
              <a:sym typeface="Playfair Display SC"/>
            </a:endParaRPr>
          </a:p>
        </p:txBody>
      </p:sp>
      <p:sp>
        <p:nvSpPr>
          <p:cNvPr id="226" name="Google Shape;226;gf4988954f0_0_108"/>
          <p:cNvSpPr txBox="1"/>
          <p:nvPr/>
        </p:nvSpPr>
        <p:spPr>
          <a:xfrm>
            <a:off x="3411775" y="3950850"/>
            <a:ext cx="11292300" cy="1354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a:ea typeface="Montserrat"/>
                <a:cs typeface="Montserrat"/>
                <a:sym typeface="Montserrat"/>
              </a:rPr>
              <a:t>Are we approaching our performance notes or descriptions in a holistic way?</a:t>
            </a:r>
            <a:endParaRPr sz="3800" b="0" i="0" u="none" strike="noStrike" cap="none">
              <a:solidFill>
                <a:srgbClr val="303926"/>
              </a:solidFill>
              <a:latin typeface="Montserrat"/>
              <a:ea typeface="Montserrat"/>
              <a:cs typeface="Montserrat"/>
              <a:sym typeface="Montserrat"/>
            </a:endParaRPr>
          </a:p>
        </p:txBody>
      </p:sp>
      <p:sp>
        <p:nvSpPr>
          <p:cNvPr id="227" name="Google Shape;227;gf4988954f0_0_108"/>
          <p:cNvSpPr txBox="1"/>
          <p:nvPr/>
        </p:nvSpPr>
        <p:spPr>
          <a:xfrm>
            <a:off x="3411775" y="5617150"/>
            <a:ext cx="11292300" cy="2524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3800"/>
              <a:buFont typeface="Arial"/>
              <a:buNone/>
            </a:pPr>
            <a:r>
              <a:rPr lang="en-US" sz="3800" b="0" i="0" u="none" strike="noStrike" cap="none">
                <a:solidFill>
                  <a:srgbClr val="303926"/>
                </a:solidFill>
                <a:latin typeface="Montserrat"/>
                <a:ea typeface="Montserrat"/>
                <a:cs typeface="Montserrat"/>
                <a:sym typeface="Montserrat"/>
              </a:rPr>
              <a:t>Whose point of view are we telling the story from? Do the words we use reflect our DEI work and goals?</a:t>
            </a:r>
            <a:endParaRPr sz="3800" b="0" i="0" u="none" strike="noStrike" cap="none">
              <a:solidFill>
                <a:srgbClr val="303926"/>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3800"/>
              <a:buFont typeface="Arial"/>
              <a:buNone/>
            </a:pPr>
            <a:endParaRPr sz="3800" b="0" i="0" u="none" strike="noStrike" cap="none">
              <a:solidFill>
                <a:srgbClr val="303926"/>
              </a:solidFill>
              <a:latin typeface="Montserrat"/>
              <a:ea typeface="Montserrat"/>
              <a:cs typeface="Montserrat"/>
              <a:sym typeface="Montserrat"/>
            </a:endParaRPr>
          </a:p>
        </p:txBody>
      </p:sp>
      <p:pic>
        <p:nvPicPr>
          <p:cNvPr id="228" name="Google Shape;228;gf4988954f0_0_108"/>
          <p:cNvPicPr preferRelativeResize="0"/>
          <p:nvPr/>
        </p:nvPicPr>
        <p:blipFill rotWithShape="1">
          <a:blip r:embed="rId4">
            <a:alphaModFix/>
          </a:blip>
          <a:srcRect/>
          <a:stretch/>
        </p:blipFill>
        <p:spPr>
          <a:xfrm>
            <a:off x="2000781" y="6376370"/>
            <a:ext cx="1161183" cy="317874"/>
          </a:xfrm>
          <a:prstGeom prst="rect">
            <a:avLst/>
          </a:prstGeom>
          <a:noFill/>
          <a:ln>
            <a:noFill/>
          </a:ln>
        </p:spPr>
      </p:pic>
      <p:sp>
        <p:nvSpPr>
          <p:cNvPr id="229" name="Google Shape;229;gf4988954f0_0_108"/>
          <p:cNvSpPr txBox="1"/>
          <p:nvPr/>
        </p:nvSpPr>
        <p:spPr>
          <a:xfrm>
            <a:off x="2000775" y="3105150"/>
            <a:ext cx="58224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SemiBold"/>
                <a:ea typeface="Montserrat SemiBold"/>
                <a:cs typeface="Montserrat SemiBold"/>
                <a:sym typeface="Montserrat SemiBold"/>
              </a:rPr>
              <a:t>SYNOPSIS/COPY</a:t>
            </a:r>
            <a:endParaRPr sz="1400" b="0" i="0" u="none" strike="noStrike" cap="none">
              <a:solidFill>
                <a:srgbClr val="000000"/>
              </a:solidFill>
              <a:latin typeface="Montserrat SemiBold"/>
              <a:ea typeface="Montserrat SemiBold"/>
              <a:cs typeface="Montserrat SemiBold"/>
              <a:sym typeface="Montserrat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anim calcmode="lin" valueType="num">
                                      <p:cBhvr additive="base">
                                        <p:cTn id="7" dur="1000"/>
                                        <p:tgtEl>
                                          <p:spTgt spid="226"/>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23"/>
                                        </p:tgtEl>
                                        <p:attrNameLst>
                                          <p:attrName>style.visibility</p:attrName>
                                        </p:attrNameLst>
                                      </p:cBhvr>
                                      <p:to>
                                        <p:strVal val="visible"/>
                                      </p:to>
                                    </p:set>
                                    <p:anim calcmode="lin" valueType="num">
                                      <p:cBhvr additive="base">
                                        <p:cTn id="10" dur="1000"/>
                                        <p:tgtEl>
                                          <p:spTgt spid="223"/>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27"/>
                                        </p:tgtEl>
                                        <p:attrNameLst>
                                          <p:attrName>style.visibility</p:attrName>
                                        </p:attrNameLst>
                                      </p:cBhvr>
                                      <p:to>
                                        <p:strVal val="visible"/>
                                      </p:to>
                                    </p:set>
                                    <p:anim calcmode="lin" valueType="num">
                                      <p:cBhvr additive="base">
                                        <p:cTn id="15" dur="1000"/>
                                        <p:tgtEl>
                                          <p:spTgt spid="227"/>
                                        </p:tgtEl>
                                        <p:attrNameLst>
                                          <p:attrName>ppt_x</p:attrName>
                                        </p:attrNameLst>
                                      </p:cBhvr>
                                      <p:tavLst>
                                        <p:tav tm="0">
                                          <p:val>
                                            <p:strVal val="#ppt_x-1"/>
                                          </p:val>
                                        </p:tav>
                                        <p:tav tm="100000">
                                          <p:val>
                                            <p:strVal val="#ppt_x"/>
                                          </p:val>
                                        </p:tav>
                                      </p:tavLst>
                                    </p:anim>
                                  </p:childTnLst>
                                </p:cTn>
                              </p:par>
                              <p:par>
                                <p:cTn id="16" presetID="2" presetClass="entr" presetSubtype="8" fill="hold" nodeType="withEffect">
                                  <p:stCondLst>
                                    <p:cond delay="0"/>
                                  </p:stCondLst>
                                  <p:childTnLst>
                                    <p:set>
                                      <p:cBhvr>
                                        <p:cTn id="17" dur="1" fill="hold">
                                          <p:stCondLst>
                                            <p:cond delay="0"/>
                                          </p:stCondLst>
                                        </p:cTn>
                                        <p:tgtEl>
                                          <p:spTgt spid="228"/>
                                        </p:tgtEl>
                                        <p:attrNameLst>
                                          <p:attrName>style.visibility</p:attrName>
                                        </p:attrNameLst>
                                      </p:cBhvr>
                                      <p:to>
                                        <p:strVal val="visible"/>
                                      </p:to>
                                    </p:set>
                                    <p:anim calcmode="lin" valueType="num">
                                      <p:cBhvr additive="base">
                                        <p:cTn id="18" dur="1000"/>
                                        <p:tgtEl>
                                          <p:spTgt spid="2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233"/>
        <p:cNvGrpSpPr/>
        <p:nvPr/>
      </p:nvGrpSpPr>
      <p:grpSpPr>
        <a:xfrm>
          <a:off x="0" y="0"/>
          <a:ext cx="0" cy="0"/>
          <a:chOff x="0" y="0"/>
          <a:chExt cx="0" cy="0"/>
        </a:xfrm>
      </p:grpSpPr>
      <p:sp>
        <p:nvSpPr>
          <p:cNvPr id="234" name="Google Shape;234;g13d29f74588_1_1"/>
          <p:cNvSpPr txBox="1"/>
          <p:nvPr/>
        </p:nvSpPr>
        <p:spPr>
          <a:xfrm>
            <a:off x="553103" y="9571953"/>
            <a:ext cx="16810800" cy="415500"/>
          </a:xfrm>
          <a:prstGeom prst="rect">
            <a:avLst/>
          </a:prstGeom>
          <a:noFill/>
          <a:ln>
            <a:noFill/>
          </a:ln>
        </p:spPr>
        <p:txBody>
          <a:bodyPr spcFirstLastPara="1" wrap="square" lIns="0" tIns="0" rIns="0" bIns="0" anchor="t" anchorCtr="0">
            <a:spAutoFit/>
          </a:bodyPr>
          <a:lstStyle/>
          <a:p>
            <a:pPr marL="0" marR="0" lvl="0" indent="0" algn="l" rtl="0">
              <a:lnSpc>
                <a:spcPct val="129009"/>
              </a:lnSpc>
              <a:spcBef>
                <a:spcPts val="0"/>
              </a:spcBef>
              <a:spcAft>
                <a:spcPts val="0"/>
              </a:spcAft>
              <a:buClr>
                <a:srgbClr val="000000"/>
              </a:buClr>
              <a:buSzPts val="2699"/>
              <a:buFont typeface="Arial"/>
              <a:buNone/>
            </a:pPr>
            <a:r>
              <a:rPr lang="en-US" sz="2699" b="0" i="0" u="none" strike="noStrike" cap="none">
                <a:solidFill>
                  <a:srgbClr val="303926"/>
                </a:solidFill>
                <a:latin typeface="Playfair Display SC"/>
                <a:ea typeface="Playfair Display SC"/>
                <a:cs typeface="Playfair Display SC"/>
                <a:sym typeface="Playfair Display SC"/>
              </a:rPr>
              <a:t>Connecting Your Organization's Commitments To Your Strategies</a:t>
            </a:r>
            <a:endParaRPr sz="1400" b="0" i="0" u="none" strike="noStrike" cap="none">
              <a:solidFill>
                <a:srgbClr val="000000"/>
              </a:solidFill>
              <a:latin typeface="Playfair Display SC"/>
              <a:ea typeface="Playfair Display SC"/>
              <a:cs typeface="Playfair Display SC"/>
              <a:sym typeface="Playfair Display SC"/>
            </a:endParaRPr>
          </a:p>
        </p:txBody>
      </p:sp>
      <p:pic>
        <p:nvPicPr>
          <p:cNvPr id="235" name="Google Shape;235;g13d29f74588_1_1"/>
          <p:cNvPicPr preferRelativeResize="0"/>
          <p:nvPr/>
        </p:nvPicPr>
        <p:blipFill rotWithShape="1">
          <a:blip r:embed="rId3">
            <a:alphaModFix/>
          </a:blip>
          <a:srcRect/>
          <a:stretch/>
        </p:blipFill>
        <p:spPr>
          <a:xfrm>
            <a:off x="909847" y="514326"/>
            <a:ext cx="1801491" cy="2060048"/>
          </a:xfrm>
          <a:prstGeom prst="rect">
            <a:avLst/>
          </a:prstGeom>
          <a:noFill/>
          <a:ln>
            <a:noFill/>
          </a:ln>
        </p:spPr>
      </p:pic>
      <p:sp>
        <p:nvSpPr>
          <p:cNvPr id="236" name="Google Shape;236;g13d29f74588_1_1"/>
          <p:cNvSpPr txBox="1"/>
          <p:nvPr/>
        </p:nvSpPr>
        <p:spPr>
          <a:xfrm>
            <a:off x="3161970" y="795288"/>
            <a:ext cx="11593200" cy="923400"/>
          </a:xfrm>
          <a:prstGeom prst="rect">
            <a:avLst/>
          </a:prstGeom>
          <a:noFill/>
          <a:ln>
            <a:noFill/>
          </a:ln>
        </p:spPr>
        <p:txBody>
          <a:bodyPr spcFirstLastPara="1" wrap="square" lIns="0" tIns="0" rIns="0" bIns="0" anchor="t" anchorCtr="0">
            <a:spAutoFit/>
          </a:bodyPr>
          <a:lstStyle/>
          <a:p>
            <a:pPr marL="0" marR="0" lvl="0" indent="0" algn="l" rtl="0">
              <a:lnSpc>
                <a:spcPct val="129004"/>
              </a:lnSpc>
              <a:spcBef>
                <a:spcPts val="0"/>
              </a:spcBef>
              <a:spcAft>
                <a:spcPts val="0"/>
              </a:spcAft>
              <a:buClr>
                <a:srgbClr val="000000"/>
              </a:buClr>
              <a:buSzPts val="5999"/>
              <a:buFont typeface="Arial"/>
              <a:buNone/>
            </a:pPr>
            <a:r>
              <a:rPr lang="en-US" sz="5999" b="1" i="0" u="none" strike="noStrike" cap="none">
                <a:solidFill>
                  <a:srgbClr val="303926"/>
                </a:solidFill>
                <a:latin typeface="Playfair Display SC"/>
                <a:ea typeface="Playfair Display SC"/>
                <a:cs typeface="Playfair Display SC"/>
                <a:sym typeface="Playfair Display SC"/>
              </a:rPr>
              <a:t>Branding</a:t>
            </a:r>
            <a:endParaRPr sz="1400" b="1" i="0" u="none" strike="noStrike" cap="none">
              <a:solidFill>
                <a:srgbClr val="000000"/>
              </a:solidFill>
              <a:latin typeface="Playfair Display SC"/>
              <a:ea typeface="Playfair Display SC"/>
              <a:cs typeface="Playfair Display SC"/>
              <a:sym typeface="Playfair Display SC"/>
            </a:endParaRPr>
          </a:p>
        </p:txBody>
      </p:sp>
      <p:sp>
        <p:nvSpPr>
          <p:cNvPr id="237" name="Google Shape;237;g13d29f74588_1_1"/>
          <p:cNvSpPr txBox="1"/>
          <p:nvPr/>
        </p:nvSpPr>
        <p:spPr>
          <a:xfrm>
            <a:off x="3161975" y="1804875"/>
            <a:ext cx="63270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SemiBold"/>
                <a:ea typeface="Montserrat SemiBold"/>
                <a:cs typeface="Montserrat SemiBold"/>
                <a:sym typeface="Montserrat SemiBold"/>
              </a:rPr>
              <a:t>SYNOPSIS/COPY</a:t>
            </a:r>
            <a:endParaRPr sz="1400" b="0" i="0" u="none" strike="noStrike" cap="none">
              <a:solidFill>
                <a:srgbClr val="000000"/>
              </a:solidFill>
              <a:latin typeface="Montserrat SemiBold"/>
              <a:ea typeface="Montserrat SemiBold"/>
              <a:cs typeface="Montserrat SemiBold"/>
              <a:sym typeface="Montserrat SemiBold"/>
            </a:endParaRPr>
          </a:p>
        </p:txBody>
      </p:sp>
      <p:sp>
        <p:nvSpPr>
          <p:cNvPr id="238" name="Google Shape;238;g13d29f74588_1_1"/>
          <p:cNvSpPr txBox="1"/>
          <p:nvPr/>
        </p:nvSpPr>
        <p:spPr>
          <a:xfrm>
            <a:off x="6693300" y="8316138"/>
            <a:ext cx="7078800" cy="7389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0" u="none" strike="noStrike" cap="none">
                <a:solidFill>
                  <a:srgbClr val="303926"/>
                </a:solidFill>
                <a:latin typeface="Montserrat Medium"/>
                <a:ea typeface="Montserrat Medium"/>
                <a:cs typeface="Montserrat Medium"/>
                <a:sym typeface="Montserrat Medium"/>
              </a:rPr>
              <a:t>Winspear Opera House</a:t>
            </a:r>
            <a:br>
              <a:rPr lang="en-US" sz="2400" b="0" i="0" u="none" strike="noStrike" cap="none">
                <a:solidFill>
                  <a:srgbClr val="303926"/>
                </a:solidFill>
                <a:latin typeface="Montserrat Medium"/>
                <a:ea typeface="Montserrat Medium"/>
                <a:cs typeface="Montserrat Medium"/>
                <a:sym typeface="Montserrat Medium"/>
              </a:rPr>
            </a:br>
            <a:r>
              <a:rPr lang="en-US" sz="2400" b="0" i="0" u="none" strike="noStrike" cap="none">
                <a:solidFill>
                  <a:srgbClr val="303926"/>
                </a:solidFill>
                <a:latin typeface="Montserrat Medium"/>
                <a:ea typeface="Montserrat Medium"/>
                <a:cs typeface="Montserrat Medium"/>
                <a:sym typeface="Montserrat Medium"/>
              </a:rPr>
              <a:t>Dallas, TX </a:t>
            </a:r>
            <a:endParaRPr sz="2400" b="0" i="0" u="none" strike="noStrike" cap="none">
              <a:solidFill>
                <a:srgbClr val="000000"/>
              </a:solidFill>
              <a:latin typeface="Montserrat Medium"/>
              <a:ea typeface="Montserrat Medium"/>
              <a:cs typeface="Montserrat Medium"/>
              <a:sym typeface="Montserrat Medium"/>
            </a:endParaRPr>
          </a:p>
        </p:txBody>
      </p:sp>
      <p:pic>
        <p:nvPicPr>
          <p:cNvPr id="239" name="Google Shape;239;g13d29f74588_1_1"/>
          <p:cNvPicPr preferRelativeResize="0"/>
          <p:nvPr/>
        </p:nvPicPr>
        <p:blipFill rotWithShape="1">
          <a:blip r:embed="rId4">
            <a:alphaModFix/>
          </a:blip>
          <a:srcRect t="3847" b="7694"/>
          <a:stretch/>
        </p:blipFill>
        <p:spPr>
          <a:xfrm>
            <a:off x="4514338" y="2574375"/>
            <a:ext cx="9259325" cy="56242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243"/>
        <p:cNvGrpSpPr/>
        <p:nvPr/>
      </p:nvGrpSpPr>
      <p:grpSpPr>
        <a:xfrm>
          <a:off x="0" y="0"/>
          <a:ext cx="0" cy="0"/>
          <a:chOff x="0" y="0"/>
          <a:chExt cx="0" cy="0"/>
        </a:xfrm>
      </p:grpSpPr>
      <p:sp>
        <p:nvSpPr>
          <p:cNvPr id="244" name="Google Shape;244;gf4988954f0_0_100"/>
          <p:cNvSpPr txBox="1"/>
          <p:nvPr/>
        </p:nvSpPr>
        <p:spPr>
          <a:xfrm>
            <a:off x="553103" y="9571953"/>
            <a:ext cx="16810800" cy="415500"/>
          </a:xfrm>
          <a:prstGeom prst="rect">
            <a:avLst/>
          </a:prstGeom>
          <a:noFill/>
          <a:ln>
            <a:noFill/>
          </a:ln>
        </p:spPr>
        <p:txBody>
          <a:bodyPr spcFirstLastPara="1" wrap="square" lIns="0" tIns="0" rIns="0" bIns="0" anchor="t" anchorCtr="0">
            <a:spAutoFit/>
          </a:bodyPr>
          <a:lstStyle/>
          <a:p>
            <a:pPr marL="0" marR="0" lvl="0" indent="0" algn="l" rtl="0">
              <a:lnSpc>
                <a:spcPct val="129009"/>
              </a:lnSpc>
              <a:spcBef>
                <a:spcPts val="0"/>
              </a:spcBef>
              <a:spcAft>
                <a:spcPts val="0"/>
              </a:spcAft>
              <a:buClr>
                <a:srgbClr val="000000"/>
              </a:buClr>
              <a:buSzPts val="2699"/>
              <a:buFont typeface="Arial"/>
              <a:buNone/>
            </a:pPr>
            <a:r>
              <a:rPr lang="en-US" sz="2699" b="0" i="0" u="none" strike="noStrike" cap="none">
                <a:solidFill>
                  <a:srgbClr val="303926"/>
                </a:solidFill>
                <a:latin typeface="Playfair Display SC"/>
                <a:ea typeface="Playfair Display SC"/>
                <a:cs typeface="Playfair Display SC"/>
                <a:sym typeface="Playfair Display SC"/>
              </a:rPr>
              <a:t>Connecting Your Organization's Commitments To Your Strategies</a:t>
            </a:r>
            <a:endParaRPr sz="1400" b="0" i="0" u="none" strike="noStrike" cap="none">
              <a:solidFill>
                <a:srgbClr val="000000"/>
              </a:solidFill>
              <a:latin typeface="Playfair Display SC"/>
              <a:ea typeface="Playfair Display SC"/>
              <a:cs typeface="Playfair Display SC"/>
              <a:sym typeface="Playfair Display SC"/>
            </a:endParaRPr>
          </a:p>
        </p:txBody>
      </p:sp>
      <p:pic>
        <p:nvPicPr>
          <p:cNvPr id="245" name="Google Shape;245;gf4988954f0_0_100"/>
          <p:cNvPicPr preferRelativeResize="0"/>
          <p:nvPr/>
        </p:nvPicPr>
        <p:blipFill rotWithShape="1">
          <a:blip r:embed="rId3">
            <a:alphaModFix/>
          </a:blip>
          <a:srcRect/>
          <a:stretch/>
        </p:blipFill>
        <p:spPr>
          <a:xfrm>
            <a:off x="909847" y="514326"/>
            <a:ext cx="1801491" cy="2060048"/>
          </a:xfrm>
          <a:prstGeom prst="rect">
            <a:avLst/>
          </a:prstGeom>
          <a:noFill/>
          <a:ln>
            <a:noFill/>
          </a:ln>
        </p:spPr>
      </p:pic>
      <p:sp>
        <p:nvSpPr>
          <p:cNvPr id="246" name="Google Shape;246;gf4988954f0_0_100"/>
          <p:cNvSpPr txBox="1"/>
          <p:nvPr/>
        </p:nvSpPr>
        <p:spPr>
          <a:xfrm>
            <a:off x="3161970" y="795288"/>
            <a:ext cx="11593200" cy="923400"/>
          </a:xfrm>
          <a:prstGeom prst="rect">
            <a:avLst/>
          </a:prstGeom>
          <a:noFill/>
          <a:ln>
            <a:noFill/>
          </a:ln>
        </p:spPr>
        <p:txBody>
          <a:bodyPr spcFirstLastPara="1" wrap="square" lIns="0" tIns="0" rIns="0" bIns="0" anchor="t" anchorCtr="0">
            <a:spAutoFit/>
          </a:bodyPr>
          <a:lstStyle/>
          <a:p>
            <a:pPr marL="0" marR="0" lvl="0" indent="0" algn="l" rtl="0">
              <a:lnSpc>
                <a:spcPct val="129004"/>
              </a:lnSpc>
              <a:spcBef>
                <a:spcPts val="0"/>
              </a:spcBef>
              <a:spcAft>
                <a:spcPts val="0"/>
              </a:spcAft>
              <a:buClr>
                <a:srgbClr val="000000"/>
              </a:buClr>
              <a:buSzPts val="5999"/>
              <a:buFont typeface="Arial"/>
              <a:buNone/>
            </a:pPr>
            <a:r>
              <a:rPr lang="en-US" sz="5999" b="1" i="0" u="none" strike="noStrike" cap="none">
                <a:solidFill>
                  <a:srgbClr val="303926"/>
                </a:solidFill>
                <a:latin typeface="Playfair Display SC"/>
                <a:ea typeface="Playfair Display SC"/>
                <a:cs typeface="Playfair Display SC"/>
                <a:sym typeface="Playfair Display SC"/>
              </a:rPr>
              <a:t>Branding</a:t>
            </a:r>
            <a:endParaRPr sz="1400" b="1" i="0" u="none" strike="noStrike" cap="none">
              <a:solidFill>
                <a:srgbClr val="000000"/>
              </a:solidFill>
              <a:latin typeface="Playfair Display SC"/>
              <a:ea typeface="Playfair Display SC"/>
              <a:cs typeface="Playfair Display SC"/>
              <a:sym typeface="Playfair Display SC"/>
            </a:endParaRPr>
          </a:p>
        </p:txBody>
      </p:sp>
      <p:sp>
        <p:nvSpPr>
          <p:cNvPr id="247" name="Google Shape;247;gf4988954f0_0_100"/>
          <p:cNvSpPr txBox="1"/>
          <p:nvPr/>
        </p:nvSpPr>
        <p:spPr>
          <a:xfrm>
            <a:off x="3161975" y="1804875"/>
            <a:ext cx="63270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SemiBold"/>
                <a:ea typeface="Montserrat SemiBold"/>
                <a:cs typeface="Montserrat SemiBold"/>
                <a:sym typeface="Montserrat SemiBold"/>
              </a:rPr>
              <a:t>SYNOPSIS/COPY</a:t>
            </a:r>
            <a:endParaRPr sz="1400" b="0" i="0" u="none" strike="noStrike" cap="none">
              <a:solidFill>
                <a:srgbClr val="000000"/>
              </a:solidFill>
              <a:latin typeface="Montserrat SemiBold"/>
              <a:ea typeface="Montserrat SemiBold"/>
              <a:cs typeface="Montserrat SemiBold"/>
              <a:sym typeface="Montserrat SemiBold"/>
            </a:endParaRPr>
          </a:p>
        </p:txBody>
      </p:sp>
      <p:pic>
        <p:nvPicPr>
          <p:cNvPr id="248" name="Google Shape;248;gf4988954f0_0_100"/>
          <p:cNvPicPr preferRelativeResize="0"/>
          <p:nvPr/>
        </p:nvPicPr>
        <p:blipFill rotWithShape="1">
          <a:blip r:embed="rId4">
            <a:alphaModFix/>
          </a:blip>
          <a:srcRect t="2447" b="5902"/>
          <a:stretch/>
        </p:blipFill>
        <p:spPr>
          <a:xfrm>
            <a:off x="3218625" y="2852400"/>
            <a:ext cx="11479900" cy="61340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252"/>
        <p:cNvGrpSpPr/>
        <p:nvPr/>
      </p:nvGrpSpPr>
      <p:grpSpPr>
        <a:xfrm>
          <a:off x="0" y="0"/>
          <a:ext cx="0" cy="0"/>
          <a:chOff x="0" y="0"/>
          <a:chExt cx="0" cy="0"/>
        </a:xfrm>
      </p:grpSpPr>
      <p:sp>
        <p:nvSpPr>
          <p:cNvPr id="253" name="Google Shape;253;g13d29f74588_1_28"/>
          <p:cNvSpPr txBox="1"/>
          <p:nvPr/>
        </p:nvSpPr>
        <p:spPr>
          <a:xfrm>
            <a:off x="553103" y="9571953"/>
            <a:ext cx="16810800" cy="415500"/>
          </a:xfrm>
          <a:prstGeom prst="rect">
            <a:avLst/>
          </a:prstGeom>
          <a:noFill/>
          <a:ln>
            <a:noFill/>
          </a:ln>
        </p:spPr>
        <p:txBody>
          <a:bodyPr spcFirstLastPara="1" wrap="square" lIns="0" tIns="0" rIns="0" bIns="0" anchor="t" anchorCtr="0">
            <a:spAutoFit/>
          </a:bodyPr>
          <a:lstStyle/>
          <a:p>
            <a:pPr marL="0" marR="0" lvl="0" indent="0" algn="l" rtl="0">
              <a:lnSpc>
                <a:spcPct val="129009"/>
              </a:lnSpc>
              <a:spcBef>
                <a:spcPts val="0"/>
              </a:spcBef>
              <a:spcAft>
                <a:spcPts val="0"/>
              </a:spcAft>
              <a:buClr>
                <a:srgbClr val="000000"/>
              </a:buClr>
              <a:buSzPts val="2699"/>
              <a:buFont typeface="Arial"/>
              <a:buNone/>
            </a:pPr>
            <a:r>
              <a:rPr lang="en-US" sz="2699" b="0" i="0" u="none" strike="noStrike" cap="none">
                <a:solidFill>
                  <a:srgbClr val="303926"/>
                </a:solidFill>
                <a:latin typeface="Playfair Display SC"/>
                <a:ea typeface="Playfair Display SC"/>
                <a:cs typeface="Playfair Display SC"/>
                <a:sym typeface="Playfair Display SC"/>
              </a:rPr>
              <a:t>Connecting Your Organization's Commitments To Your Strategies</a:t>
            </a:r>
            <a:endParaRPr sz="1400" b="0" i="0" u="none" strike="noStrike" cap="none">
              <a:solidFill>
                <a:srgbClr val="000000"/>
              </a:solidFill>
              <a:latin typeface="Playfair Display SC"/>
              <a:ea typeface="Playfair Display SC"/>
              <a:cs typeface="Playfair Display SC"/>
              <a:sym typeface="Playfair Display SC"/>
            </a:endParaRPr>
          </a:p>
        </p:txBody>
      </p:sp>
      <p:sp>
        <p:nvSpPr>
          <p:cNvPr id="254" name="Google Shape;254;g13d29f74588_1_28"/>
          <p:cNvSpPr txBox="1"/>
          <p:nvPr/>
        </p:nvSpPr>
        <p:spPr>
          <a:xfrm>
            <a:off x="916950" y="3737813"/>
            <a:ext cx="16454100" cy="20826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1200"/>
              </a:spcBef>
              <a:spcAft>
                <a:spcPts val="1200"/>
              </a:spcAft>
              <a:buClr>
                <a:srgbClr val="000000"/>
              </a:buClr>
              <a:buSzPts val="1100"/>
              <a:buFont typeface="Arial"/>
              <a:buNone/>
            </a:pPr>
            <a:r>
              <a:rPr lang="en-US" sz="4100" b="0" i="0" u="none" strike="noStrike" cap="none">
                <a:solidFill>
                  <a:srgbClr val="303926"/>
                </a:solidFill>
                <a:latin typeface="Montserrat Medium"/>
                <a:ea typeface="Montserrat Medium"/>
                <a:cs typeface="Montserrat Medium"/>
                <a:sym typeface="Montserrat Medium"/>
              </a:rPr>
              <a:t>Passion flares —and the beautiful </a:t>
            </a:r>
            <a:r>
              <a:rPr lang="en-US" sz="4100" b="0" i="0" u="none" strike="noStrike" cap="none">
                <a:solidFill>
                  <a:srgbClr val="A61C00"/>
                </a:solidFill>
                <a:latin typeface="Montserrat Medium"/>
                <a:ea typeface="Montserrat Medium"/>
                <a:cs typeface="Montserrat Medium"/>
                <a:sym typeface="Montserrat Medium"/>
              </a:rPr>
              <a:t>but trusting</a:t>
            </a:r>
            <a:r>
              <a:rPr lang="en-US" sz="4100" b="0" i="0" u="none" strike="noStrike" cap="none">
                <a:solidFill>
                  <a:srgbClr val="303926"/>
                </a:solidFill>
                <a:latin typeface="Montserrat Medium"/>
                <a:ea typeface="Montserrat Medium"/>
                <a:cs typeface="Montserrat Medium"/>
                <a:sym typeface="Montserrat Medium"/>
              </a:rPr>
              <a:t> Cio-Cio-San gives up </a:t>
            </a:r>
            <a:r>
              <a:rPr lang="en-US" sz="4100" b="0" i="1" u="none" strike="noStrike" cap="none">
                <a:solidFill>
                  <a:srgbClr val="303926"/>
                </a:solidFill>
                <a:latin typeface="Montserrat Medium"/>
                <a:ea typeface="Montserrat Medium"/>
                <a:cs typeface="Montserrat Medium"/>
                <a:sym typeface="Montserrat Medium"/>
              </a:rPr>
              <a:t>everything </a:t>
            </a:r>
            <a:r>
              <a:rPr lang="en-US" sz="4100" b="0" i="0" u="none" strike="noStrike" cap="none">
                <a:solidFill>
                  <a:srgbClr val="303926"/>
                </a:solidFill>
                <a:latin typeface="Montserrat Medium"/>
                <a:ea typeface="Montserrat Medium"/>
                <a:cs typeface="Montserrat Medium"/>
                <a:sym typeface="Montserrat Medium"/>
              </a:rPr>
              <a:t>to marry American naval officer B.F. Pinkerton.</a:t>
            </a:r>
            <a:endParaRPr sz="2800" b="0" i="0" u="none" strike="noStrike" cap="none">
              <a:solidFill>
                <a:srgbClr val="303926"/>
              </a:solidFill>
              <a:latin typeface="Montserrat Medium"/>
              <a:ea typeface="Montserrat Medium"/>
              <a:cs typeface="Montserrat Medium"/>
              <a:sym typeface="Montserrat Medium"/>
            </a:endParaRPr>
          </a:p>
        </p:txBody>
      </p:sp>
      <p:sp>
        <p:nvSpPr>
          <p:cNvPr id="255" name="Google Shape;255;g13d29f74588_1_28"/>
          <p:cNvSpPr txBox="1"/>
          <p:nvPr/>
        </p:nvSpPr>
        <p:spPr>
          <a:xfrm>
            <a:off x="916950" y="2993300"/>
            <a:ext cx="3390300" cy="6156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1200"/>
              </a:spcBef>
              <a:spcAft>
                <a:spcPts val="1200"/>
              </a:spcAft>
              <a:buClr>
                <a:srgbClr val="000000"/>
              </a:buClr>
              <a:buSzPts val="1100"/>
              <a:buFont typeface="Arial"/>
              <a:buNone/>
            </a:pPr>
            <a:r>
              <a:rPr lang="en-US" sz="4000" b="0" i="0" u="none" strike="noStrike" cap="none">
                <a:solidFill>
                  <a:srgbClr val="303926"/>
                </a:solidFill>
                <a:latin typeface="Montserrat SemiBold"/>
                <a:ea typeface="Montserrat SemiBold"/>
                <a:cs typeface="Montserrat SemiBold"/>
                <a:sym typeface="Montserrat SemiBold"/>
              </a:rPr>
              <a:t>Revised line:</a:t>
            </a:r>
            <a:endParaRPr sz="2700" b="0" i="0" u="none" strike="noStrike" cap="none">
              <a:solidFill>
                <a:srgbClr val="303926"/>
              </a:solidFill>
              <a:latin typeface="Montserrat SemiBold"/>
              <a:ea typeface="Montserrat SemiBold"/>
              <a:cs typeface="Montserrat SemiBold"/>
              <a:sym typeface="Montserrat SemiBold"/>
            </a:endParaRPr>
          </a:p>
        </p:txBody>
      </p:sp>
      <p:sp>
        <p:nvSpPr>
          <p:cNvPr id="256" name="Google Shape;256;g13d29f74588_1_28"/>
          <p:cNvSpPr txBox="1"/>
          <p:nvPr/>
        </p:nvSpPr>
        <p:spPr>
          <a:xfrm>
            <a:off x="916950" y="7364988"/>
            <a:ext cx="16454100" cy="13569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1200"/>
              </a:spcBef>
              <a:spcAft>
                <a:spcPts val="1200"/>
              </a:spcAft>
              <a:buClr>
                <a:srgbClr val="000000"/>
              </a:buClr>
              <a:buSzPts val="1100"/>
              <a:buFont typeface="Arial"/>
              <a:buNone/>
            </a:pPr>
            <a:r>
              <a:rPr lang="en-US" sz="4100" b="0" i="0" u="none" strike="noStrike" cap="none">
                <a:solidFill>
                  <a:srgbClr val="303926"/>
                </a:solidFill>
                <a:latin typeface="Montserrat Medium"/>
                <a:ea typeface="Montserrat Medium"/>
                <a:cs typeface="Montserrat Medium"/>
                <a:sym typeface="Montserrat Medium"/>
              </a:rPr>
              <a:t>Family…honor…and even her life…Cio-Cio-San gives up </a:t>
            </a:r>
            <a:r>
              <a:rPr lang="en-US" sz="4100" b="0" i="1" u="none" strike="noStrike" cap="none">
                <a:solidFill>
                  <a:srgbClr val="303926"/>
                </a:solidFill>
                <a:latin typeface="Montserrat Medium"/>
                <a:ea typeface="Montserrat Medium"/>
                <a:cs typeface="Montserrat Medium"/>
                <a:sym typeface="Montserrat Medium"/>
              </a:rPr>
              <a:t>everything</a:t>
            </a:r>
            <a:r>
              <a:rPr lang="en-US" sz="4100" b="0" i="0" u="none" strike="noStrike" cap="none">
                <a:solidFill>
                  <a:srgbClr val="303926"/>
                </a:solidFill>
                <a:latin typeface="Montserrat Medium"/>
                <a:ea typeface="Montserrat Medium"/>
                <a:cs typeface="Montserrat Medium"/>
                <a:sym typeface="Montserrat Medium"/>
              </a:rPr>
              <a:t> for her heartless lover.</a:t>
            </a:r>
            <a:endParaRPr sz="2800" b="0" i="0" u="none" strike="noStrike" cap="none">
              <a:solidFill>
                <a:srgbClr val="303926"/>
              </a:solidFill>
              <a:latin typeface="Montserrat Medium"/>
              <a:ea typeface="Montserrat Medium"/>
              <a:cs typeface="Montserrat Medium"/>
              <a:sym typeface="Montserrat Medium"/>
            </a:endParaRPr>
          </a:p>
        </p:txBody>
      </p:sp>
      <p:sp>
        <p:nvSpPr>
          <p:cNvPr id="257" name="Google Shape;257;g13d29f74588_1_28"/>
          <p:cNvSpPr txBox="1"/>
          <p:nvPr/>
        </p:nvSpPr>
        <p:spPr>
          <a:xfrm>
            <a:off x="916950" y="6568875"/>
            <a:ext cx="3390300" cy="6156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1200"/>
              </a:spcBef>
              <a:spcAft>
                <a:spcPts val="1200"/>
              </a:spcAft>
              <a:buClr>
                <a:srgbClr val="000000"/>
              </a:buClr>
              <a:buSzPts val="1100"/>
              <a:buFont typeface="Arial"/>
              <a:buNone/>
            </a:pPr>
            <a:r>
              <a:rPr lang="en-US" sz="4000" b="0" i="0" u="none" strike="noStrike" cap="none">
                <a:solidFill>
                  <a:srgbClr val="303926"/>
                </a:solidFill>
                <a:latin typeface="Montserrat SemiBold"/>
                <a:ea typeface="Montserrat SemiBold"/>
                <a:cs typeface="Montserrat SemiBold"/>
                <a:sym typeface="Montserrat SemiBold"/>
              </a:rPr>
              <a:t>Variation:</a:t>
            </a:r>
            <a:endParaRPr sz="2700" b="0" i="0" u="none" strike="noStrike" cap="none">
              <a:solidFill>
                <a:srgbClr val="303926"/>
              </a:solidFill>
              <a:latin typeface="Montserrat SemiBold"/>
              <a:ea typeface="Montserrat SemiBold"/>
              <a:cs typeface="Montserrat SemiBold"/>
              <a:sym typeface="Montserrat SemiBold"/>
            </a:endParaRPr>
          </a:p>
        </p:txBody>
      </p:sp>
      <p:pic>
        <p:nvPicPr>
          <p:cNvPr id="258" name="Google Shape;258;g13d29f74588_1_28"/>
          <p:cNvPicPr preferRelativeResize="0"/>
          <p:nvPr/>
        </p:nvPicPr>
        <p:blipFill rotWithShape="1">
          <a:blip r:embed="rId3">
            <a:alphaModFix/>
          </a:blip>
          <a:srcRect/>
          <a:stretch/>
        </p:blipFill>
        <p:spPr>
          <a:xfrm>
            <a:off x="909847" y="514326"/>
            <a:ext cx="1801491" cy="2060048"/>
          </a:xfrm>
          <a:prstGeom prst="rect">
            <a:avLst/>
          </a:prstGeom>
          <a:noFill/>
          <a:ln>
            <a:noFill/>
          </a:ln>
        </p:spPr>
      </p:pic>
      <p:sp>
        <p:nvSpPr>
          <p:cNvPr id="259" name="Google Shape;259;g13d29f74588_1_28"/>
          <p:cNvSpPr txBox="1"/>
          <p:nvPr/>
        </p:nvSpPr>
        <p:spPr>
          <a:xfrm>
            <a:off x="3161970" y="795288"/>
            <a:ext cx="11593200" cy="923400"/>
          </a:xfrm>
          <a:prstGeom prst="rect">
            <a:avLst/>
          </a:prstGeom>
          <a:noFill/>
          <a:ln>
            <a:noFill/>
          </a:ln>
        </p:spPr>
        <p:txBody>
          <a:bodyPr spcFirstLastPara="1" wrap="square" lIns="0" tIns="0" rIns="0" bIns="0" anchor="t" anchorCtr="0">
            <a:spAutoFit/>
          </a:bodyPr>
          <a:lstStyle/>
          <a:p>
            <a:pPr marL="0" marR="0" lvl="0" indent="0" algn="l" rtl="0">
              <a:lnSpc>
                <a:spcPct val="129004"/>
              </a:lnSpc>
              <a:spcBef>
                <a:spcPts val="0"/>
              </a:spcBef>
              <a:spcAft>
                <a:spcPts val="0"/>
              </a:spcAft>
              <a:buClr>
                <a:srgbClr val="000000"/>
              </a:buClr>
              <a:buSzPts val="5999"/>
              <a:buFont typeface="Arial"/>
              <a:buNone/>
            </a:pPr>
            <a:r>
              <a:rPr lang="en-US" sz="5999" b="1" i="0" u="none" strike="noStrike" cap="none">
                <a:solidFill>
                  <a:srgbClr val="303926"/>
                </a:solidFill>
                <a:latin typeface="Playfair Display SC"/>
                <a:ea typeface="Playfair Display SC"/>
                <a:cs typeface="Playfair Display SC"/>
                <a:sym typeface="Playfair Display SC"/>
              </a:rPr>
              <a:t>Branding</a:t>
            </a:r>
            <a:endParaRPr sz="1400" b="1" i="0" u="none" strike="noStrike" cap="none">
              <a:solidFill>
                <a:srgbClr val="000000"/>
              </a:solidFill>
              <a:latin typeface="Playfair Display SC"/>
              <a:ea typeface="Playfair Display SC"/>
              <a:cs typeface="Playfair Display SC"/>
              <a:sym typeface="Playfair Display SC"/>
            </a:endParaRPr>
          </a:p>
        </p:txBody>
      </p:sp>
      <p:sp>
        <p:nvSpPr>
          <p:cNvPr id="260" name="Google Shape;260;g13d29f74588_1_28"/>
          <p:cNvSpPr txBox="1"/>
          <p:nvPr/>
        </p:nvSpPr>
        <p:spPr>
          <a:xfrm>
            <a:off x="3161975" y="1804875"/>
            <a:ext cx="63270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SemiBold"/>
                <a:ea typeface="Montserrat SemiBold"/>
                <a:cs typeface="Montserrat SemiBold"/>
                <a:sym typeface="Montserrat SemiBold"/>
              </a:rPr>
              <a:t>SYNOPSIS/COPY</a:t>
            </a:r>
            <a:endParaRPr sz="1400" b="0" i="0" u="none" strike="noStrike" cap="none">
              <a:solidFill>
                <a:srgbClr val="000000"/>
              </a:solidFill>
              <a:latin typeface="Montserrat SemiBold"/>
              <a:ea typeface="Montserrat SemiBold"/>
              <a:cs typeface="Montserrat SemiBold"/>
              <a:sym typeface="Montserrat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1000"/>
                                        <p:tgtEl>
                                          <p:spTgt spid="254"/>
                                        </p:tgtEl>
                                      </p:cBhvr>
                                    </p:animEffect>
                                  </p:childTnLst>
                                </p:cTn>
                              </p:par>
                              <p:par>
                                <p:cTn id="8" presetID="10" presetClass="entr" presetSubtype="0" fill="hold" nodeType="withEffect">
                                  <p:stCondLst>
                                    <p:cond delay="0"/>
                                  </p:stCondLst>
                                  <p:childTnLst>
                                    <p:set>
                                      <p:cBhvr>
                                        <p:cTn id="9" dur="1" fill="hold">
                                          <p:stCondLst>
                                            <p:cond delay="0"/>
                                          </p:stCondLst>
                                        </p:cTn>
                                        <p:tgtEl>
                                          <p:spTgt spid="255"/>
                                        </p:tgtEl>
                                        <p:attrNameLst>
                                          <p:attrName>style.visibility</p:attrName>
                                        </p:attrNameLst>
                                      </p:cBhvr>
                                      <p:to>
                                        <p:strVal val="visible"/>
                                      </p:to>
                                    </p:set>
                                    <p:animEffect transition="in" filter="fade">
                                      <p:cBhvr>
                                        <p:cTn id="10" dur="1000"/>
                                        <p:tgtEl>
                                          <p:spTgt spid="2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6"/>
                                        </p:tgtEl>
                                        <p:attrNameLst>
                                          <p:attrName>style.visibility</p:attrName>
                                        </p:attrNameLst>
                                      </p:cBhvr>
                                      <p:to>
                                        <p:strVal val="visible"/>
                                      </p:to>
                                    </p:set>
                                    <p:animEffect transition="in" filter="fade">
                                      <p:cBhvr>
                                        <p:cTn id="15" dur="1000"/>
                                        <p:tgtEl>
                                          <p:spTgt spid="256"/>
                                        </p:tgtEl>
                                      </p:cBhvr>
                                    </p:animEffect>
                                  </p:childTnLst>
                                </p:cTn>
                              </p:par>
                              <p:par>
                                <p:cTn id="16" presetID="10" presetClass="entr" presetSubtype="0" fill="hold" nodeType="withEffect">
                                  <p:stCondLst>
                                    <p:cond delay="0"/>
                                  </p:stCondLst>
                                  <p:childTnLst>
                                    <p:set>
                                      <p:cBhvr>
                                        <p:cTn id="17" dur="1" fill="hold">
                                          <p:stCondLst>
                                            <p:cond delay="0"/>
                                          </p:stCondLst>
                                        </p:cTn>
                                        <p:tgtEl>
                                          <p:spTgt spid="257"/>
                                        </p:tgtEl>
                                        <p:attrNameLst>
                                          <p:attrName>style.visibility</p:attrName>
                                        </p:attrNameLst>
                                      </p:cBhvr>
                                      <p:to>
                                        <p:strVal val="visible"/>
                                      </p:to>
                                    </p:set>
                                    <p:animEffect transition="in" filter="fade">
                                      <p:cBhvr>
                                        <p:cTn id="18" dur="10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264"/>
        <p:cNvGrpSpPr/>
        <p:nvPr/>
      </p:nvGrpSpPr>
      <p:grpSpPr>
        <a:xfrm>
          <a:off x="0" y="0"/>
          <a:ext cx="0" cy="0"/>
          <a:chOff x="0" y="0"/>
          <a:chExt cx="0" cy="0"/>
        </a:xfrm>
      </p:grpSpPr>
      <p:sp>
        <p:nvSpPr>
          <p:cNvPr id="265" name="Google Shape;265;gf4988954f0_0_130"/>
          <p:cNvSpPr txBox="1"/>
          <p:nvPr/>
        </p:nvSpPr>
        <p:spPr>
          <a:xfrm>
            <a:off x="553103" y="9571953"/>
            <a:ext cx="16810800" cy="415500"/>
          </a:xfrm>
          <a:prstGeom prst="rect">
            <a:avLst/>
          </a:prstGeom>
          <a:noFill/>
          <a:ln>
            <a:noFill/>
          </a:ln>
        </p:spPr>
        <p:txBody>
          <a:bodyPr spcFirstLastPara="1" wrap="square" lIns="0" tIns="0" rIns="0" bIns="0" anchor="t" anchorCtr="0">
            <a:spAutoFit/>
          </a:bodyPr>
          <a:lstStyle/>
          <a:p>
            <a:pPr marL="0" marR="0" lvl="0" indent="0" algn="l" rtl="0">
              <a:lnSpc>
                <a:spcPct val="129009"/>
              </a:lnSpc>
              <a:spcBef>
                <a:spcPts val="0"/>
              </a:spcBef>
              <a:spcAft>
                <a:spcPts val="0"/>
              </a:spcAft>
              <a:buClr>
                <a:srgbClr val="000000"/>
              </a:buClr>
              <a:buSzPts val="2699"/>
              <a:buFont typeface="Arial"/>
              <a:buNone/>
            </a:pPr>
            <a:r>
              <a:rPr lang="en-US" sz="2699" b="0" i="0" u="none" strike="noStrike" cap="none">
                <a:solidFill>
                  <a:srgbClr val="303926"/>
                </a:solidFill>
                <a:latin typeface="Playfair Display SC"/>
                <a:ea typeface="Playfair Display SC"/>
                <a:cs typeface="Playfair Display SC"/>
                <a:sym typeface="Playfair Display SC"/>
              </a:rPr>
              <a:t>Connecting Your Organization's Commitments To Your Strategies</a:t>
            </a:r>
            <a:endParaRPr sz="1400" b="0" i="0" u="none" strike="noStrike" cap="none">
              <a:solidFill>
                <a:srgbClr val="000000"/>
              </a:solidFill>
              <a:latin typeface="Playfair Display SC"/>
              <a:ea typeface="Playfair Display SC"/>
              <a:cs typeface="Playfair Display SC"/>
              <a:sym typeface="Playfair Display SC"/>
            </a:endParaRPr>
          </a:p>
        </p:txBody>
      </p:sp>
      <p:sp>
        <p:nvSpPr>
          <p:cNvPr id="266" name="Google Shape;266;gf4988954f0_0_130"/>
          <p:cNvSpPr txBox="1"/>
          <p:nvPr/>
        </p:nvSpPr>
        <p:spPr>
          <a:xfrm>
            <a:off x="4126500" y="2574188"/>
            <a:ext cx="10035000" cy="6774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1200"/>
              </a:spcBef>
              <a:spcAft>
                <a:spcPts val="1200"/>
              </a:spcAft>
              <a:buClr>
                <a:srgbClr val="000000"/>
              </a:buClr>
              <a:buSzPts val="1100"/>
              <a:buFont typeface="Arial"/>
              <a:buNone/>
            </a:pPr>
            <a:r>
              <a:rPr lang="en-US" sz="4400" b="0" i="0" u="none" strike="noStrike" cap="none">
                <a:solidFill>
                  <a:srgbClr val="303926"/>
                </a:solidFill>
                <a:latin typeface="Montserrat SemiBold"/>
                <a:ea typeface="Montserrat SemiBold"/>
                <a:cs typeface="Montserrat SemiBold"/>
                <a:sym typeface="Montserrat SemiBold"/>
              </a:rPr>
              <a:t>Who are we inviting to the table?</a:t>
            </a:r>
            <a:endParaRPr sz="3100" b="0" i="0" u="none" strike="noStrike" cap="none">
              <a:solidFill>
                <a:srgbClr val="303926"/>
              </a:solidFill>
              <a:latin typeface="Montserrat SemiBold"/>
              <a:ea typeface="Montserrat SemiBold"/>
              <a:cs typeface="Montserrat SemiBold"/>
              <a:sym typeface="Montserrat SemiBold"/>
            </a:endParaRPr>
          </a:p>
        </p:txBody>
      </p:sp>
      <p:pic>
        <p:nvPicPr>
          <p:cNvPr id="267" name="Google Shape;267;gf4988954f0_0_130"/>
          <p:cNvPicPr preferRelativeResize="0"/>
          <p:nvPr/>
        </p:nvPicPr>
        <p:blipFill rotWithShape="1">
          <a:blip r:embed="rId3">
            <a:alphaModFix/>
          </a:blip>
          <a:srcRect/>
          <a:stretch/>
        </p:blipFill>
        <p:spPr>
          <a:xfrm>
            <a:off x="909847" y="514326"/>
            <a:ext cx="1801491" cy="2060048"/>
          </a:xfrm>
          <a:prstGeom prst="rect">
            <a:avLst/>
          </a:prstGeom>
          <a:noFill/>
          <a:ln>
            <a:noFill/>
          </a:ln>
        </p:spPr>
      </p:pic>
      <p:sp>
        <p:nvSpPr>
          <p:cNvPr id="268" name="Google Shape;268;gf4988954f0_0_130"/>
          <p:cNvSpPr txBox="1"/>
          <p:nvPr/>
        </p:nvSpPr>
        <p:spPr>
          <a:xfrm>
            <a:off x="3161970" y="795288"/>
            <a:ext cx="11593200" cy="923400"/>
          </a:xfrm>
          <a:prstGeom prst="rect">
            <a:avLst/>
          </a:prstGeom>
          <a:noFill/>
          <a:ln>
            <a:noFill/>
          </a:ln>
        </p:spPr>
        <p:txBody>
          <a:bodyPr spcFirstLastPara="1" wrap="square" lIns="0" tIns="0" rIns="0" bIns="0" anchor="t" anchorCtr="0">
            <a:spAutoFit/>
          </a:bodyPr>
          <a:lstStyle/>
          <a:p>
            <a:pPr marL="0" marR="0" lvl="0" indent="0" algn="l" rtl="0">
              <a:lnSpc>
                <a:spcPct val="129004"/>
              </a:lnSpc>
              <a:spcBef>
                <a:spcPts val="0"/>
              </a:spcBef>
              <a:spcAft>
                <a:spcPts val="0"/>
              </a:spcAft>
              <a:buClr>
                <a:srgbClr val="000000"/>
              </a:buClr>
              <a:buSzPts val="5999"/>
              <a:buFont typeface="Arial"/>
              <a:buNone/>
            </a:pPr>
            <a:r>
              <a:rPr lang="en-US" sz="5999" b="1" i="0" u="none" strike="noStrike" cap="none">
                <a:solidFill>
                  <a:srgbClr val="303926"/>
                </a:solidFill>
                <a:latin typeface="Playfair Display SC"/>
                <a:ea typeface="Playfair Display SC"/>
                <a:cs typeface="Playfair Display SC"/>
                <a:sym typeface="Playfair Display SC"/>
              </a:rPr>
              <a:t>Branding</a:t>
            </a:r>
            <a:endParaRPr sz="1400" b="1" i="0" u="none" strike="noStrike" cap="none">
              <a:solidFill>
                <a:srgbClr val="000000"/>
              </a:solidFill>
              <a:latin typeface="Playfair Display SC"/>
              <a:ea typeface="Playfair Display SC"/>
              <a:cs typeface="Playfair Display SC"/>
              <a:sym typeface="Playfair Display SC"/>
            </a:endParaRPr>
          </a:p>
        </p:txBody>
      </p:sp>
      <p:sp>
        <p:nvSpPr>
          <p:cNvPr id="269" name="Google Shape;269;gf4988954f0_0_130"/>
          <p:cNvSpPr txBox="1"/>
          <p:nvPr/>
        </p:nvSpPr>
        <p:spPr>
          <a:xfrm>
            <a:off x="1022400" y="4617125"/>
            <a:ext cx="40554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a:ea typeface="Montserrat"/>
                <a:cs typeface="Montserrat"/>
                <a:sym typeface="Montserrat"/>
              </a:rPr>
              <a:t>affinity groups</a:t>
            </a:r>
            <a:endParaRPr sz="3800" b="0" i="0" u="none" strike="noStrike" cap="none">
              <a:solidFill>
                <a:srgbClr val="303926"/>
              </a:solidFill>
              <a:latin typeface="Montserrat"/>
              <a:ea typeface="Montserrat"/>
              <a:cs typeface="Montserrat"/>
              <a:sym typeface="Montserrat"/>
            </a:endParaRPr>
          </a:p>
        </p:txBody>
      </p:sp>
      <p:sp>
        <p:nvSpPr>
          <p:cNvPr id="270" name="Google Shape;270;gf4988954f0_0_130"/>
          <p:cNvSpPr txBox="1"/>
          <p:nvPr/>
        </p:nvSpPr>
        <p:spPr>
          <a:xfrm>
            <a:off x="1932975" y="5631075"/>
            <a:ext cx="40554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a:ea typeface="Montserrat"/>
                <a:cs typeface="Montserrat"/>
                <a:sym typeface="Montserrat"/>
              </a:rPr>
              <a:t>staff</a:t>
            </a:r>
            <a:endParaRPr sz="3800" b="0" i="0" u="none" strike="noStrike" cap="none">
              <a:solidFill>
                <a:srgbClr val="303926"/>
              </a:solidFill>
              <a:latin typeface="Montserrat"/>
              <a:ea typeface="Montserrat"/>
              <a:cs typeface="Montserrat"/>
              <a:sym typeface="Montserrat"/>
            </a:endParaRPr>
          </a:p>
        </p:txBody>
      </p:sp>
      <p:sp>
        <p:nvSpPr>
          <p:cNvPr id="271" name="Google Shape;271;gf4988954f0_0_130"/>
          <p:cNvSpPr txBox="1"/>
          <p:nvPr/>
        </p:nvSpPr>
        <p:spPr>
          <a:xfrm>
            <a:off x="2946925" y="6716988"/>
            <a:ext cx="40554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a:ea typeface="Montserrat"/>
                <a:cs typeface="Montserrat"/>
                <a:sym typeface="Montserrat"/>
              </a:rPr>
              <a:t>board</a:t>
            </a:r>
            <a:endParaRPr sz="3800" b="0" i="0" u="none" strike="noStrike" cap="none">
              <a:solidFill>
                <a:srgbClr val="303926"/>
              </a:solidFill>
              <a:latin typeface="Montserrat"/>
              <a:ea typeface="Montserrat"/>
              <a:cs typeface="Montserrat"/>
              <a:sym typeface="Montserrat"/>
            </a:endParaRPr>
          </a:p>
        </p:txBody>
      </p:sp>
      <p:sp>
        <p:nvSpPr>
          <p:cNvPr id="272" name="Google Shape;272;gf4988954f0_0_130"/>
          <p:cNvSpPr txBox="1"/>
          <p:nvPr/>
        </p:nvSpPr>
        <p:spPr>
          <a:xfrm>
            <a:off x="4290975" y="5783475"/>
            <a:ext cx="40554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a:ea typeface="Montserrat"/>
                <a:cs typeface="Montserrat"/>
                <a:sym typeface="Montserrat"/>
              </a:rPr>
              <a:t>community</a:t>
            </a:r>
            <a:endParaRPr sz="3800" b="0" i="0" u="none" strike="noStrike" cap="none">
              <a:solidFill>
                <a:srgbClr val="303926"/>
              </a:solidFill>
              <a:latin typeface="Montserrat"/>
              <a:ea typeface="Montserrat"/>
              <a:cs typeface="Montserrat"/>
              <a:sym typeface="Montserrat"/>
            </a:endParaRPr>
          </a:p>
        </p:txBody>
      </p:sp>
      <p:sp>
        <p:nvSpPr>
          <p:cNvPr id="273" name="Google Shape;273;gf4988954f0_0_130"/>
          <p:cNvSpPr txBox="1"/>
          <p:nvPr/>
        </p:nvSpPr>
        <p:spPr>
          <a:xfrm>
            <a:off x="5672525" y="4933275"/>
            <a:ext cx="40554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a:ea typeface="Montserrat"/>
                <a:cs typeface="Montserrat"/>
                <a:sym typeface="Montserrat"/>
              </a:rPr>
              <a:t>artists</a:t>
            </a:r>
            <a:endParaRPr sz="3800" b="0" i="0" u="none" strike="noStrike" cap="none">
              <a:solidFill>
                <a:srgbClr val="303926"/>
              </a:solidFill>
              <a:latin typeface="Montserrat"/>
              <a:ea typeface="Montserrat"/>
              <a:cs typeface="Montserrat"/>
              <a:sym typeface="Montserrat"/>
            </a:endParaRPr>
          </a:p>
        </p:txBody>
      </p:sp>
      <p:sp>
        <p:nvSpPr>
          <p:cNvPr id="274" name="Google Shape;274;gf4988954f0_0_130"/>
          <p:cNvSpPr txBox="1"/>
          <p:nvPr/>
        </p:nvSpPr>
        <p:spPr>
          <a:xfrm>
            <a:off x="8346375" y="4483050"/>
            <a:ext cx="75330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Medium"/>
                <a:ea typeface="Montserrat Medium"/>
                <a:cs typeface="Montserrat Medium"/>
                <a:sym typeface="Montserrat Medium"/>
              </a:rPr>
              <a:t>Company Culture Manager</a:t>
            </a:r>
            <a:endParaRPr sz="3800" b="0" i="0" u="none" strike="noStrike" cap="none">
              <a:solidFill>
                <a:srgbClr val="303926"/>
              </a:solidFill>
              <a:latin typeface="Montserrat Medium"/>
              <a:ea typeface="Montserrat Medium"/>
              <a:cs typeface="Montserrat Medium"/>
              <a:sym typeface="Montserrat Medium"/>
            </a:endParaRPr>
          </a:p>
        </p:txBody>
      </p:sp>
      <p:sp>
        <p:nvSpPr>
          <p:cNvPr id="275" name="Google Shape;275;gf4988954f0_0_130"/>
          <p:cNvSpPr txBox="1"/>
          <p:nvPr/>
        </p:nvSpPr>
        <p:spPr>
          <a:xfrm>
            <a:off x="10543525" y="5631075"/>
            <a:ext cx="63318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Medium"/>
                <a:ea typeface="Montserrat Medium"/>
                <a:cs typeface="Montserrat Medium"/>
                <a:sym typeface="Montserrat Medium"/>
              </a:rPr>
              <a:t>The Asian Opera Alliance</a:t>
            </a:r>
            <a:endParaRPr sz="3800" b="0" i="0" u="none" strike="noStrike" cap="none">
              <a:solidFill>
                <a:srgbClr val="303926"/>
              </a:solidFill>
              <a:latin typeface="Montserrat Medium"/>
              <a:ea typeface="Montserrat Medium"/>
              <a:cs typeface="Montserrat Medium"/>
              <a:sym typeface="Montserrat Medium"/>
            </a:endParaRPr>
          </a:p>
        </p:txBody>
      </p:sp>
      <p:grpSp>
        <p:nvGrpSpPr>
          <p:cNvPr id="276" name="Google Shape;276;gf4988954f0_0_130"/>
          <p:cNvGrpSpPr/>
          <p:nvPr/>
        </p:nvGrpSpPr>
        <p:grpSpPr>
          <a:xfrm>
            <a:off x="8052925" y="6821863"/>
            <a:ext cx="9311100" cy="2471700"/>
            <a:chOff x="8052925" y="6821863"/>
            <a:chExt cx="9311100" cy="2471700"/>
          </a:xfrm>
        </p:grpSpPr>
        <p:sp>
          <p:nvSpPr>
            <p:cNvPr id="277" name="Google Shape;277;gf4988954f0_0_130"/>
            <p:cNvSpPr/>
            <p:nvPr/>
          </p:nvSpPr>
          <p:spPr>
            <a:xfrm>
              <a:off x="8052925" y="6821863"/>
              <a:ext cx="9311100" cy="2471700"/>
            </a:xfrm>
            <a:prstGeom prst="rect">
              <a:avLst/>
            </a:prstGeom>
            <a:noFill/>
            <a:ln w="38100" cap="flat" cmpd="sng">
              <a:solidFill>
                <a:srgbClr val="3039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03926"/>
                </a:solidFill>
                <a:latin typeface="Arial"/>
                <a:ea typeface="Arial"/>
                <a:cs typeface="Arial"/>
                <a:sym typeface="Arial"/>
              </a:endParaRPr>
            </a:p>
          </p:txBody>
        </p:sp>
        <p:sp>
          <p:nvSpPr>
            <p:cNvPr id="278" name="Google Shape;278;gf4988954f0_0_130"/>
            <p:cNvSpPr txBox="1"/>
            <p:nvPr/>
          </p:nvSpPr>
          <p:spPr>
            <a:xfrm>
              <a:off x="10404825" y="6948875"/>
              <a:ext cx="48237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1" i="0" u="none" strike="noStrike" cap="none">
                  <a:solidFill>
                    <a:srgbClr val="303926"/>
                  </a:solidFill>
                  <a:latin typeface="Montserrat"/>
                  <a:ea typeface="Montserrat"/>
                  <a:cs typeface="Montserrat"/>
                  <a:sym typeface="Montserrat"/>
                </a:rPr>
                <a:t>TDO Connections</a:t>
              </a:r>
              <a:endParaRPr sz="3800" b="1" i="0" u="none" strike="noStrike" cap="none">
                <a:solidFill>
                  <a:srgbClr val="303926"/>
                </a:solidFill>
                <a:latin typeface="Montserrat"/>
                <a:ea typeface="Montserrat"/>
                <a:cs typeface="Montserrat"/>
                <a:sym typeface="Montserrat"/>
              </a:endParaRPr>
            </a:p>
          </p:txBody>
        </p:sp>
        <p:sp>
          <p:nvSpPr>
            <p:cNvPr id="279" name="Google Shape;279;gf4988954f0_0_130"/>
            <p:cNvSpPr txBox="1"/>
            <p:nvPr/>
          </p:nvSpPr>
          <p:spPr>
            <a:xfrm>
              <a:off x="8293150" y="7678475"/>
              <a:ext cx="8800500" cy="1385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US" sz="2600" b="0" i="1" u="none" strike="noStrike" cap="none">
                  <a:solidFill>
                    <a:srgbClr val="303926"/>
                  </a:solidFill>
                  <a:latin typeface="Montserrat"/>
                  <a:ea typeface="Montserrat"/>
                  <a:cs typeface="Montserrat"/>
                  <a:sym typeface="Montserrat"/>
                </a:rPr>
                <a:t>Explores thematic elements relevant to our communities through select opera productions and creates a space for learning. </a:t>
              </a:r>
              <a:endParaRPr sz="2600" b="0" i="1" u="none" strike="noStrike" cap="none">
                <a:solidFill>
                  <a:srgbClr val="303926"/>
                </a:solidFill>
                <a:latin typeface="Montserrat"/>
                <a:ea typeface="Montserrat"/>
                <a:cs typeface="Montserrat"/>
                <a:sym typeface="Montserrat"/>
              </a:endParaRPr>
            </a:p>
          </p:txBody>
        </p:sp>
      </p:grpSp>
      <p:sp>
        <p:nvSpPr>
          <p:cNvPr id="280" name="Google Shape;280;gf4988954f0_0_130"/>
          <p:cNvSpPr txBox="1"/>
          <p:nvPr/>
        </p:nvSpPr>
        <p:spPr>
          <a:xfrm>
            <a:off x="6741275" y="3366325"/>
            <a:ext cx="44346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Medium"/>
                <a:ea typeface="Montserrat Medium"/>
                <a:cs typeface="Montserrat Medium"/>
                <a:sym typeface="Montserrat Medium"/>
              </a:rPr>
              <a:t>STRATEGY IS KEY</a:t>
            </a:r>
            <a:endParaRPr sz="3800" b="0" i="0" u="none" strike="noStrike" cap="none">
              <a:solidFill>
                <a:srgbClr val="303926"/>
              </a:solidFill>
              <a:latin typeface="Montserrat Medium"/>
              <a:ea typeface="Montserrat Medium"/>
              <a:cs typeface="Montserrat Medium"/>
              <a:sym typeface="Montserrat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anim calcmode="lin" valueType="num">
                                      <p:cBhvr additive="base">
                                        <p:cTn id="7" dur="1000"/>
                                        <p:tgtEl>
                                          <p:spTgt spid="266"/>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9"/>
                                        </p:tgtEl>
                                        <p:attrNameLst>
                                          <p:attrName>style.visibility</p:attrName>
                                        </p:attrNameLst>
                                      </p:cBhvr>
                                      <p:to>
                                        <p:strVal val="visible"/>
                                      </p:to>
                                    </p:set>
                                    <p:animEffect transition="in" filter="fade">
                                      <p:cBhvr>
                                        <p:cTn id="12" dur="800"/>
                                        <p:tgtEl>
                                          <p:spTgt spid="269"/>
                                        </p:tgtEl>
                                      </p:cBhvr>
                                    </p:animEffect>
                                  </p:childTnLst>
                                </p:cTn>
                              </p:par>
                            </p:childTnLst>
                          </p:cTn>
                        </p:par>
                        <p:par>
                          <p:cTn id="13" fill="hold">
                            <p:stCondLst>
                              <p:cond delay="800"/>
                            </p:stCondLst>
                            <p:childTnLst>
                              <p:par>
                                <p:cTn id="14" presetID="10" presetClass="entr" presetSubtype="0" fill="hold" nodeType="afterEffect">
                                  <p:stCondLst>
                                    <p:cond delay="0"/>
                                  </p:stCondLst>
                                  <p:childTnLst>
                                    <p:set>
                                      <p:cBhvr>
                                        <p:cTn id="15" dur="1" fill="hold">
                                          <p:stCondLst>
                                            <p:cond delay="0"/>
                                          </p:stCondLst>
                                        </p:cTn>
                                        <p:tgtEl>
                                          <p:spTgt spid="270"/>
                                        </p:tgtEl>
                                        <p:attrNameLst>
                                          <p:attrName>style.visibility</p:attrName>
                                        </p:attrNameLst>
                                      </p:cBhvr>
                                      <p:to>
                                        <p:strVal val="visible"/>
                                      </p:to>
                                    </p:set>
                                    <p:animEffect transition="in" filter="fade">
                                      <p:cBhvr>
                                        <p:cTn id="16" dur="800"/>
                                        <p:tgtEl>
                                          <p:spTgt spid="270"/>
                                        </p:tgtEl>
                                      </p:cBhvr>
                                    </p:animEffect>
                                  </p:childTnLst>
                                </p:cTn>
                              </p:par>
                            </p:childTnLst>
                          </p:cTn>
                        </p:par>
                        <p:par>
                          <p:cTn id="17" fill="hold">
                            <p:stCondLst>
                              <p:cond delay="1600"/>
                            </p:stCondLst>
                            <p:childTnLst>
                              <p:par>
                                <p:cTn id="18" presetID="10" presetClass="entr" presetSubtype="0" fill="hold" nodeType="afterEffect">
                                  <p:stCondLst>
                                    <p:cond delay="0"/>
                                  </p:stCondLst>
                                  <p:childTnLst>
                                    <p:set>
                                      <p:cBhvr>
                                        <p:cTn id="19" dur="1" fill="hold">
                                          <p:stCondLst>
                                            <p:cond delay="0"/>
                                          </p:stCondLst>
                                        </p:cTn>
                                        <p:tgtEl>
                                          <p:spTgt spid="271"/>
                                        </p:tgtEl>
                                        <p:attrNameLst>
                                          <p:attrName>style.visibility</p:attrName>
                                        </p:attrNameLst>
                                      </p:cBhvr>
                                      <p:to>
                                        <p:strVal val="visible"/>
                                      </p:to>
                                    </p:set>
                                    <p:animEffect transition="in" filter="fade">
                                      <p:cBhvr>
                                        <p:cTn id="20" dur="800"/>
                                        <p:tgtEl>
                                          <p:spTgt spid="271"/>
                                        </p:tgtEl>
                                      </p:cBhvr>
                                    </p:animEffect>
                                  </p:childTnLst>
                                </p:cTn>
                              </p:par>
                            </p:childTnLst>
                          </p:cTn>
                        </p:par>
                        <p:par>
                          <p:cTn id="21" fill="hold">
                            <p:stCondLst>
                              <p:cond delay="2400"/>
                            </p:stCondLst>
                            <p:childTnLst>
                              <p:par>
                                <p:cTn id="22" presetID="10" presetClass="entr" presetSubtype="0" fill="hold" nodeType="afterEffect">
                                  <p:stCondLst>
                                    <p:cond delay="0"/>
                                  </p:stCondLst>
                                  <p:childTnLst>
                                    <p:set>
                                      <p:cBhvr>
                                        <p:cTn id="23" dur="1" fill="hold">
                                          <p:stCondLst>
                                            <p:cond delay="0"/>
                                          </p:stCondLst>
                                        </p:cTn>
                                        <p:tgtEl>
                                          <p:spTgt spid="273"/>
                                        </p:tgtEl>
                                        <p:attrNameLst>
                                          <p:attrName>style.visibility</p:attrName>
                                        </p:attrNameLst>
                                      </p:cBhvr>
                                      <p:to>
                                        <p:strVal val="visible"/>
                                      </p:to>
                                    </p:set>
                                    <p:animEffect transition="in" filter="fade">
                                      <p:cBhvr>
                                        <p:cTn id="24" dur="800"/>
                                        <p:tgtEl>
                                          <p:spTgt spid="273"/>
                                        </p:tgtEl>
                                      </p:cBhvr>
                                    </p:animEffect>
                                  </p:childTnLst>
                                </p:cTn>
                              </p:par>
                            </p:childTnLst>
                          </p:cTn>
                        </p:par>
                        <p:par>
                          <p:cTn id="25" fill="hold">
                            <p:stCondLst>
                              <p:cond delay="3200"/>
                            </p:stCondLst>
                            <p:childTnLst>
                              <p:par>
                                <p:cTn id="26" presetID="10" presetClass="entr" presetSubtype="0" fill="hold" nodeType="afterEffect">
                                  <p:stCondLst>
                                    <p:cond delay="0"/>
                                  </p:stCondLst>
                                  <p:childTnLst>
                                    <p:set>
                                      <p:cBhvr>
                                        <p:cTn id="27" dur="1" fill="hold">
                                          <p:stCondLst>
                                            <p:cond delay="0"/>
                                          </p:stCondLst>
                                        </p:cTn>
                                        <p:tgtEl>
                                          <p:spTgt spid="272"/>
                                        </p:tgtEl>
                                        <p:attrNameLst>
                                          <p:attrName>style.visibility</p:attrName>
                                        </p:attrNameLst>
                                      </p:cBhvr>
                                      <p:to>
                                        <p:strVal val="visible"/>
                                      </p:to>
                                    </p:set>
                                    <p:animEffect transition="in" filter="fade">
                                      <p:cBhvr>
                                        <p:cTn id="28" dur="800"/>
                                        <p:tgtEl>
                                          <p:spTgt spid="27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74"/>
                                        </p:tgtEl>
                                        <p:attrNameLst>
                                          <p:attrName>style.visibility</p:attrName>
                                        </p:attrNameLst>
                                      </p:cBhvr>
                                      <p:to>
                                        <p:strVal val="visible"/>
                                      </p:to>
                                    </p:set>
                                    <p:animEffect transition="in" filter="fade">
                                      <p:cBhvr>
                                        <p:cTn id="33" dur="1500"/>
                                        <p:tgtEl>
                                          <p:spTgt spid="274"/>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75"/>
                                        </p:tgtEl>
                                        <p:attrNameLst>
                                          <p:attrName>style.visibility</p:attrName>
                                        </p:attrNameLst>
                                      </p:cBhvr>
                                      <p:to>
                                        <p:strVal val="visible"/>
                                      </p:to>
                                    </p:set>
                                    <p:animEffect transition="in" filter="fade">
                                      <p:cBhvr>
                                        <p:cTn id="37" dur="1500"/>
                                        <p:tgtEl>
                                          <p:spTgt spid="27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76"/>
                                        </p:tgtEl>
                                        <p:attrNameLst>
                                          <p:attrName>style.visibility</p:attrName>
                                        </p:attrNameLst>
                                      </p:cBhvr>
                                      <p:to>
                                        <p:strVal val="visible"/>
                                      </p:to>
                                    </p:set>
                                    <p:anim calcmode="lin" valueType="num">
                                      <p:cBhvr additive="base">
                                        <p:cTn id="42" dur="2000"/>
                                        <p:tgtEl>
                                          <p:spTgt spid="27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0"/>
                                        </p:tgtEl>
                                        <p:attrNameLst>
                                          <p:attrName>style.visibility</p:attrName>
                                        </p:attrNameLst>
                                      </p:cBhvr>
                                      <p:to>
                                        <p:strVal val="visible"/>
                                      </p:to>
                                    </p:set>
                                    <p:animEffect transition="in" filter="fade">
                                      <p:cBhvr>
                                        <p:cTn id="47" dur="10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284"/>
        <p:cNvGrpSpPr/>
        <p:nvPr/>
      </p:nvGrpSpPr>
      <p:grpSpPr>
        <a:xfrm>
          <a:off x="0" y="0"/>
          <a:ext cx="0" cy="0"/>
          <a:chOff x="0" y="0"/>
          <a:chExt cx="0" cy="0"/>
        </a:xfrm>
      </p:grpSpPr>
      <p:pic>
        <p:nvPicPr>
          <p:cNvPr id="285" name="Google Shape;285;p9"/>
          <p:cNvPicPr preferRelativeResize="0"/>
          <p:nvPr/>
        </p:nvPicPr>
        <p:blipFill rotWithShape="1">
          <a:blip r:embed="rId3">
            <a:alphaModFix/>
          </a:blip>
          <a:srcRect/>
          <a:stretch/>
        </p:blipFill>
        <p:spPr>
          <a:xfrm>
            <a:off x="1551638" y="3485205"/>
            <a:ext cx="1723761" cy="1507507"/>
          </a:xfrm>
          <a:prstGeom prst="rect">
            <a:avLst/>
          </a:prstGeom>
          <a:noFill/>
          <a:ln>
            <a:noFill/>
          </a:ln>
        </p:spPr>
      </p:pic>
      <p:pic>
        <p:nvPicPr>
          <p:cNvPr id="286" name="Google Shape;286;p9"/>
          <p:cNvPicPr preferRelativeResize="0"/>
          <p:nvPr/>
        </p:nvPicPr>
        <p:blipFill rotWithShape="1">
          <a:blip r:embed="rId4">
            <a:alphaModFix/>
          </a:blip>
          <a:srcRect/>
          <a:stretch/>
        </p:blipFill>
        <p:spPr>
          <a:xfrm>
            <a:off x="1551638" y="5556768"/>
            <a:ext cx="1723761" cy="1679883"/>
          </a:xfrm>
          <a:prstGeom prst="rect">
            <a:avLst/>
          </a:prstGeom>
          <a:noFill/>
          <a:ln>
            <a:noFill/>
          </a:ln>
        </p:spPr>
      </p:pic>
      <p:pic>
        <p:nvPicPr>
          <p:cNvPr id="287" name="Google Shape;287;p9"/>
          <p:cNvPicPr preferRelativeResize="0"/>
          <p:nvPr/>
        </p:nvPicPr>
        <p:blipFill rotWithShape="1">
          <a:blip r:embed="rId5">
            <a:alphaModFix/>
          </a:blip>
          <a:srcRect/>
          <a:stretch/>
        </p:blipFill>
        <p:spPr>
          <a:xfrm>
            <a:off x="1551638" y="7941501"/>
            <a:ext cx="1723761" cy="1792150"/>
          </a:xfrm>
          <a:prstGeom prst="rect">
            <a:avLst/>
          </a:prstGeom>
          <a:noFill/>
          <a:ln>
            <a:noFill/>
          </a:ln>
        </p:spPr>
      </p:pic>
      <p:sp>
        <p:nvSpPr>
          <p:cNvPr id="288" name="Google Shape;288;p9"/>
          <p:cNvSpPr txBox="1"/>
          <p:nvPr/>
        </p:nvSpPr>
        <p:spPr>
          <a:xfrm>
            <a:off x="738567" y="501583"/>
            <a:ext cx="16810800" cy="23163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6999"/>
              <a:buFont typeface="Arial"/>
              <a:buNone/>
            </a:pPr>
            <a:r>
              <a:rPr lang="en-US" sz="6999" b="1" i="0" u="none" strike="noStrike" cap="none">
                <a:solidFill>
                  <a:srgbClr val="303926"/>
                </a:solidFill>
                <a:latin typeface="Playfair Display"/>
                <a:ea typeface="Playfair Display"/>
                <a:cs typeface="Playfair Display"/>
                <a:sym typeface="Playfair Display"/>
              </a:rPr>
              <a:t>Crafting communications for multiple audience segments​</a:t>
            </a:r>
            <a:endParaRPr sz="1400" b="1" i="0" u="none" strike="noStrike" cap="none">
              <a:solidFill>
                <a:srgbClr val="000000"/>
              </a:solidFill>
              <a:latin typeface="Playfair Display"/>
              <a:ea typeface="Playfair Display"/>
              <a:cs typeface="Playfair Display"/>
              <a:sym typeface="Playfair Display"/>
            </a:endParaRPr>
          </a:p>
        </p:txBody>
      </p:sp>
      <p:sp>
        <p:nvSpPr>
          <p:cNvPr id="289" name="Google Shape;289;p9"/>
          <p:cNvSpPr txBox="1"/>
          <p:nvPr/>
        </p:nvSpPr>
        <p:spPr>
          <a:xfrm>
            <a:off x="3596871" y="3775124"/>
            <a:ext cx="12223800" cy="846300"/>
          </a:xfrm>
          <a:prstGeom prst="rect">
            <a:avLst/>
          </a:prstGeom>
          <a:noFill/>
          <a:ln>
            <a:noFill/>
          </a:ln>
        </p:spPr>
        <p:txBody>
          <a:bodyPr spcFirstLastPara="1" wrap="square" lIns="0" tIns="0" rIns="0" bIns="0" anchor="t" anchorCtr="0">
            <a:spAutoFit/>
          </a:bodyPr>
          <a:lstStyle/>
          <a:p>
            <a:pPr marL="0" marR="0" lvl="0" indent="0" algn="l" rtl="0">
              <a:lnSpc>
                <a:spcPct val="129005"/>
              </a:lnSpc>
              <a:spcBef>
                <a:spcPts val="0"/>
              </a:spcBef>
              <a:spcAft>
                <a:spcPts val="0"/>
              </a:spcAft>
              <a:buClr>
                <a:srgbClr val="000000"/>
              </a:buClr>
              <a:buSzPts val="5499"/>
              <a:buFont typeface="Arial"/>
              <a:buNone/>
            </a:pPr>
            <a:r>
              <a:rPr lang="en-US" sz="5499" b="0" i="0" u="none" strike="noStrike" cap="none">
                <a:solidFill>
                  <a:srgbClr val="303926"/>
                </a:solidFill>
                <a:latin typeface="Montserrat Medium"/>
                <a:ea typeface="Montserrat Medium"/>
                <a:cs typeface="Montserrat Medium"/>
                <a:sym typeface="Montserrat Medium"/>
              </a:rPr>
              <a:t>BEWARE "INSIDER" PHRASES</a:t>
            </a:r>
            <a:endParaRPr sz="1400" b="0" i="0" u="none" strike="noStrike" cap="none">
              <a:solidFill>
                <a:srgbClr val="000000"/>
              </a:solidFill>
              <a:latin typeface="Montserrat Medium"/>
              <a:ea typeface="Montserrat Medium"/>
              <a:cs typeface="Montserrat Medium"/>
              <a:sym typeface="Montserrat Medium"/>
            </a:endParaRPr>
          </a:p>
        </p:txBody>
      </p:sp>
      <p:sp>
        <p:nvSpPr>
          <p:cNvPr id="290" name="Google Shape;290;p9"/>
          <p:cNvSpPr txBox="1"/>
          <p:nvPr/>
        </p:nvSpPr>
        <p:spPr>
          <a:xfrm>
            <a:off x="3596871" y="6040030"/>
            <a:ext cx="12730500" cy="846300"/>
          </a:xfrm>
          <a:prstGeom prst="rect">
            <a:avLst/>
          </a:prstGeom>
          <a:noFill/>
          <a:ln>
            <a:noFill/>
          </a:ln>
        </p:spPr>
        <p:txBody>
          <a:bodyPr spcFirstLastPara="1" wrap="square" lIns="0" tIns="0" rIns="0" bIns="0" anchor="t" anchorCtr="0">
            <a:spAutoFit/>
          </a:bodyPr>
          <a:lstStyle/>
          <a:p>
            <a:pPr marL="0" marR="0" lvl="0" indent="0" algn="l" rtl="0">
              <a:lnSpc>
                <a:spcPct val="129005"/>
              </a:lnSpc>
              <a:spcBef>
                <a:spcPts val="0"/>
              </a:spcBef>
              <a:spcAft>
                <a:spcPts val="0"/>
              </a:spcAft>
              <a:buClr>
                <a:srgbClr val="000000"/>
              </a:buClr>
              <a:buSzPts val="5499"/>
              <a:buFont typeface="Arial"/>
              <a:buNone/>
            </a:pPr>
            <a:r>
              <a:rPr lang="en-US" sz="5499" b="0" i="0" u="none" strike="noStrike" cap="none">
                <a:solidFill>
                  <a:srgbClr val="303926"/>
                </a:solidFill>
                <a:latin typeface="Montserrat Medium"/>
                <a:ea typeface="Montserrat Medium"/>
                <a:cs typeface="Montserrat Medium"/>
                <a:sym typeface="Montserrat Medium"/>
              </a:rPr>
              <a:t>ONE AD MAY NOT FIT ALL</a:t>
            </a:r>
            <a:endParaRPr sz="1400" b="0" i="0" u="none" strike="noStrike" cap="none">
              <a:solidFill>
                <a:srgbClr val="000000"/>
              </a:solidFill>
              <a:latin typeface="Montserrat Medium"/>
              <a:ea typeface="Montserrat Medium"/>
              <a:cs typeface="Montserrat Medium"/>
              <a:sym typeface="Montserrat Medium"/>
            </a:endParaRPr>
          </a:p>
        </p:txBody>
      </p:sp>
      <p:sp>
        <p:nvSpPr>
          <p:cNvPr id="291" name="Google Shape;291;p9"/>
          <p:cNvSpPr txBox="1"/>
          <p:nvPr/>
        </p:nvSpPr>
        <p:spPr>
          <a:xfrm>
            <a:off x="3596871" y="8379643"/>
            <a:ext cx="11593200" cy="846300"/>
          </a:xfrm>
          <a:prstGeom prst="rect">
            <a:avLst/>
          </a:prstGeom>
          <a:noFill/>
          <a:ln>
            <a:noFill/>
          </a:ln>
        </p:spPr>
        <p:txBody>
          <a:bodyPr spcFirstLastPara="1" wrap="square" lIns="0" tIns="0" rIns="0" bIns="0" anchor="t" anchorCtr="0">
            <a:spAutoFit/>
          </a:bodyPr>
          <a:lstStyle/>
          <a:p>
            <a:pPr marL="0" marR="0" lvl="0" indent="0" algn="l" rtl="0">
              <a:lnSpc>
                <a:spcPct val="129005"/>
              </a:lnSpc>
              <a:spcBef>
                <a:spcPts val="0"/>
              </a:spcBef>
              <a:spcAft>
                <a:spcPts val="0"/>
              </a:spcAft>
              <a:buClr>
                <a:srgbClr val="000000"/>
              </a:buClr>
              <a:buSzPts val="5499"/>
              <a:buFont typeface="Arial"/>
              <a:buNone/>
            </a:pPr>
            <a:r>
              <a:rPr lang="en-US" sz="5499" b="0" i="0" u="none" strike="noStrike" cap="none">
                <a:solidFill>
                  <a:srgbClr val="303926"/>
                </a:solidFill>
                <a:latin typeface="Montserrat Medium"/>
                <a:ea typeface="Montserrat Medium"/>
                <a:cs typeface="Montserrat Medium"/>
                <a:sym typeface="Montserrat Medium"/>
              </a:rPr>
              <a:t>CENTER ACCESSIBILITY</a:t>
            </a:r>
            <a:endParaRPr sz="1400" b="0" i="0" u="none" strike="noStrike" cap="none">
              <a:solidFill>
                <a:srgbClr val="000000"/>
              </a:solidFill>
              <a:latin typeface="Montserrat Medium"/>
              <a:ea typeface="Montserrat Medium"/>
              <a:cs typeface="Montserrat Medium"/>
              <a:sym typeface="Montserrat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285"/>
                                        </p:tgtEl>
                                        <p:attrNameLst>
                                          <p:attrName>r</p:attrName>
                                        </p:attrNameLst>
                                      </p:cBhvr>
                                    </p:animRot>
                                  </p:childTnLst>
                                </p:cTn>
                              </p:par>
                            </p:childTnLst>
                          </p:cTn>
                        </p:par>
                        <p:par>
                          <p:cTn id="7" fill="hold">
                            <p:stCondLst>
                              <p:cond delay="1000"/>
                            </p:stCondLst>
                            <p:childTnLst>
                              <p:par>
                                <p:cTn id="8" presetID="8" presetClass="emph" presetSubtype="0" fill="hold" nodeType="afterEffect">
                                  <p:stCondLst>
                                    <p:cond delay="0"/>
                                  </p:stCondLst>
                                  <p:childTnLst>
                                    <p:animRot by="-21600000">
                                      <p:cBhvr>
                                        <p:cTn id="9" dur="1000" fill="hold"/>
                                        <p:tgtEl>
                                          <p:spTgt spid="286"/>
                                        </p:tgtEl>
                                        <p:attrNameLst>
                                          <p:attrName>r</p:attrName>
                                        </p:attrNameLst>
                                      </p:cBhvr>
                                    </p:animRot>
                                  </p:childTnLst>
                                </p:cTn>
                              </p:par>
                            </p:childTnLst>
                          </p:cTn>
                        </p:par>
                        <p:par>
                          <p:cTn id="10" fill="hold">
                            <p:stCondLst>
                              <p:cond delay="2000"/>
                            </p:stCondLst>
                            <p:childTnLst>
                              <p:par>
                                <p:cTn id="11" presetID="8" presetClass="emph" presetSubtype="0" fill="hold" nodeType="afterEffect">
                                  <p:stCondLst>
                                    <p:cond delay="0"/>
                                  </p:stCondLst>
                                  <p:childTnLst>
                                    <p:animRot by="-21600000">
                                      <p:cBhvr>
                                        <p:cTn id="12" dur="1000" fill="hold"/>
                                        <p:tgtEl>
                                          <p:spTgt spid="28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295"/>
        <p:cNvGrpSpPr/>
        <p:nvPr/>
      </p:nvGrpSpPr>
      <p:grpSpPr>
        <a:xfrm>
          <a:off x="0" y="0"/>
          <a:ext cx="0" cy="0"/>
          <a:chOff x="0" y="0"/>
          <a:chExt cx="0" cy="0"/>
        </a:xfrm>
      </p:grpSpPr>
      <p:pic>
        <p:nvPicPr>
          <p:cNvPr id="296" name="Google Shape;296;gf4988954f0_0_154"/>
          <p:cNvPicPr preferRelativeResize="0"/>
          <p:nvPr/>
        </p:nvPicPr>
        <p:blipFill rotWithShape="1">
          <a:blip r:embed="rId3">
            <a:alphaModFix/>
          </a:blip>
          <a:srcRect/>
          <a:stretch/>
        </p:blipFill>
        <p:spPr>
          <a:xfrm>
            <a:off x="639934" y="514326"/>
            <a:ext cx="1816472" cy="1588588"/>
          </a:xfrm>
          <a:prstGeom prst="rect">
            <a:avLst/>
          </a:prstGeom>
          <a:noFill/>
          <a:ln>
            <a:noFill/>
          </a:ln>
        </p:spPr>
      </p:pic>
      <p:sp>
        <p:nvSpPr>
          <p:cNvPr id="297" name="Google Shape;297;gf4988954f0_0_154"/>
          <p:cNvSpPr txBox="1"/>
          <p:nvPr/>
        </p:nvSpPr>
        <p:spPr>
          <a:xfrm>
            <a:off x="553103" y="9571953"/>
            <a:ext cx="16810800" cy="415500"/>
          </a:xfrm>
          <a:prstGeom prst="rect">
            <a:avLst/>
          </a:prstGeom>
          <a:noFill/>
          <a:ln>
            <a:noFill/>
          </a:ln>
        </p:spPr>
        <p:txBody>
          <a:bodyPr spcFirstLastPara="1" wrap="square" lIns="0" tIns="0" rIns="0" bIns="0" anchor="t" anchorCtr="0">
            <a:spAutoFit/>
          </a:bodyPr>
          <a:lstStyle/>
          <a:p>
            <a:pPr marL="0" marR="0" lvl="0" indent="0" algn="l" rtl="0">
              <a:lnSpc>
                <a:spcPct val="129009"/>
              </a:lnSpc>
              <a:spcBef>
                <a:spcPts val="0"/>
              </a:spcBef>
              <a:spcAft>
                <a:spcPts val="0"/>
              </a:spcAft>
              <a:buClr>
                <a:srgbClr val="000000"/>
              </a:buClr>
              <a:buSzPts val="2699"/>
              <a:buFont typeface="Arial"/>
              <a:buNone/>
            </a:pPr>
            <a:r>
              <a:rPr lang="en-US" sz="2699" b="0" i="0" u="none" strike="noStrike" cap="none">
                <a:solidFill>
                  <a:srgbClr val="303926"/>
                </a:solidFill>
                <a:latin typeface="Playfair Display SC"/>
                <a:ea typeface="Playfair Display SC"/>
                <a:cs typeface="Playfair Display SC"/>
                <a:sym typeface="Playfair Display SC"/>
              </a:rPr>
              <a:t>Crafting Communications For Multiple Audience Segments​</a:t>
            </a:r>
            <a:endParaRPr sz="1400" b="0" i="0" u="none" strike="noStrike" cap="none">
              <a:solidFill>
                <a:srgbClr val="000000"/>
              </a:solidFill>
              <a:latin typeface="Arial"/>
              <a:ea typeface="Arial"/>
              <a:cs typeface="Arial"/>
              <a:sym typeface="Arial"/>
            </a:endParaRPr>
          </a:p>
        </p:txBody>
      </p:sp>
      <p:sp>
        <p:nvSpPr>
          <p:cNvPr id="298" name="Google Shape;298;gf4988954f0_0_154"/>
          <p:cNvSpPr txBox="1"/>
          <p:nvPr/>
        </p:nvSpPr>
        <p:spPr>
          <a:xfrm>
            <a:off x="3161970" y="795288"/>
            <a:ext cx="14659500" cy="923400"/>
          </a:xfrm>
          <a:prstGeom prst="rect">
            <a:avLst/>
          </a:prstGeom>
          <a:noFill/>
          <a:ln>
            <a:noFill/>
          </a:ln>
        </p:spPr>
        <p:txBody>
          <a:bodyPr spcFirstLastPara="1" wrap="square" lIns="0" tIns="0" rIns="0" bIns="0" anchor="t" anchorCtr="0">
            <a:spAutoFit/>
          </a:bodyPr>
          <a:lstStyle/>
          <a:p>
            <a:pPr marL="0" marR="0" lvl="0" indent="0" algn="l" rtl="0">
              <a:lnSpc>
                <a:spcPct val="129004"/>
              </a:lnSpc>
              <a:spcBef>
                <a:spcPts val="0"/>
              </a:spcBef>
              <a:spcAft>
                <a:spcPts val="0"/>
              </a:spcAft>
              <a:buClr>
                <a:srgbClr val="000000"/>
              </a:buClr>
              <a:buSzPts val="5999"/>
              <a:buFont typeface="Arial"/>
              <a:buNone/>
            </a:pPr>
            <a:r>
              <a:rPr lang="en-US" sz="5999" b="1" i="0" u="none" strike="noStrike" cap="none">
                <a:solidFill>
                  <a:srgbClr val="303926"/>
                </a:solidFill>
                <a:latin typeface="Playfair Display SC"/>
                <a:ea typeface="Playfair Display SC"/>
                <a:cs typeface="Playfair Display SC"/>
                <a:sym typeface="Playfair Display SC"/>
              </a:rPr>
              <a:t>Beware “Insider” Phrases</a:t>
            </a:r>
            <a:endParaRPr sz="1400" b="1" i="0" u="none" strike="noStrike" cap="none">
              <a:solidFill>
                <a:srgbClr val="000000"/>
              </a:solidFill>
              <a:latin typeface="Playfair Display SC"/>
              <a:ea typeface="Playfair Display SC"/>
              <a:cs typeface="Playfair Display SC"/>
              <a:sym typeface="Playfair Display SC"/>
            </a:endParaRPr>
          </a:p>
        </p:txBody>
      </p:sp>
      <p:sp>
        <p:nvSpPr>
          <p:cNvPr id="299" name="Google Shape;299;gf4988954f0_0_154"/>
          <p:cNvSpPr txBox="1"/>
          <p:nvPr/>
        </p:nvSpPr>
        <p:spPr>
          <a:xfrm>
            <a:off x="8318398" y="2815125"/>
            <a:ext cx="7516200" cy="585000"/>
          </a:xfrm>
          <a:prstGeom prst="rect">
            <a:avLst/>
          </a:prstGeom>
          <a:noFill/>
          <a:ln>
            <a:noFill/>
          </a:ln>
        </p:spPr>
        <p:txBody>
          <a:bodyPr spcFirstLastPara="1" wrap="square" lIns="0" tIns="0" rIns="0" bIns="0" anchor="t" anchorCtr="0">
            <a:spAutoFit/>
          </a:bodyPr>
          <a:lstStyle/>
          <a:p>
            <a:pPr marL="0" marR="0" lvl="0" indent="0" algn="l" rtl="0">
              <a:lnSpc>
                <a:spcPct val="129005"/>
              </a:lnSpc>
              <a:spcBef>
                <a:spcPts val="0"/>
              </a:spcBef>
              <a:spcAft>
                <a:spcPts val="0"/>
              </a:spcAft>
              <a:buClr>
                <a:srgbClr val="000000"/>
              </a:buClr>
              <a:buSzPts val="3800"/>
              <a:buFont typeface="Arial"/>
              <a:buNone/>
            </a:pPr>
            <a:r>
              <a:rPr lang="en-US" sz="3800" b="0" i="0" u="none" strike="noStrike" cap="none">
                <a:solidFill>
                  <a:srgbClr val="303926"/>
                </a:solidFill>
                <a:latin typeface="Montserrat Medium"/>
                <a:ea typeface="Montserrat Medium"/>
                <a:cs typeface="Montserrat Medium"/>
                <a:sym typeface="Montserrat Medium"/>
              </a:rPr>
              <a:t>“Most Economical”</a:t>
            </a:r>
            <a:endParaRPr sz="3800" b="0" i="0" u="none" strike="noStrike" cap="none">
              <a:solidFill>
                <a:srgbClr val="000000"/>
              </a:solidFill>
              <a:latin typeface="Montserrat Medium"/>
              <a:ea typeface="Montserrat Medium"/>
              <a:cs typeface="Montserrat Medium"/>
              <a:sym typeface="Montserrat Medium"/>
            </a:endParaRPr>
          </a:p>
        </p:txBody>
      </p:sp>
      <p:sp>
        <p:nvSpPr>
          <p:cNvPr id="300" name="Google Shape;300;gf4988954f0_0_154"/>
          <p:cNvSpPr txBox="1"/>
          <p:nvPr/>
        </p:nvSpPr>
        <p:spPr>
          <a:xfrm>
            <a:off x="8318398" y="3616300"/>
            <a:ext cx="7516200" cy="585000"/>
          </a:xfrm>
          <a:prstGeom prst="rect">
            <a:avLst/>
          </a:prstGeom>
          <a:noFill/>
          <a:ln>
            <a:noFill/>
          </a:ln>
        </p:spPr>
        <p:txBody>
          <a:bodyPr spcFirstLastPara="1" wrap="square" lIns="0" tIns="0" rIns="0" bIns="0" anchor="t" anchorCtr="0">
            <a:spAutoFit/>
          </a:bodyPr>
          <a:lstStyle/>
          <a:p>
            <a:pPr marL="0" marR="0" lvl="0" indent="0" algn="l" rtl="0">
              <a:lnSpc>
                <a:spcPct val="129005"/>
              </a:lnSpc>
              <a:spcBef>
                <a:spcPts val="0"/>
              </a:spcBef>
              <a:spcAft>
                <a:spcPts val="0"/>
              </a:spcAft>
              <a:buClr>
                <a:srgbClr val="000000"/>
              </a:buClr>
              <a:buSzPts val="3800"/>
              <a:buFont typeface="Arial"/>
              <a:buNone/>
            </a:pPr>
            <a:r>
              <a:rPr lang="en-US" sz="3800" b="0" i="0" u="none" strike="noStrike" cap="none">
                <a:solidFill>
                  <a:srgbClr val="303926"/>
                </a:solidFill>
                <a:latin typeface="Montserrat Medium"/>
                <a:ea typeface="Montserrat Medium"/>
                <a:cs typeface="Montserrat Medium"/>
                <a:sym typeface="Montserrat Medium"/>
              </a:rPr>
              <a:t>“Affordable”</a:t>
            </a:r>
            <a:endParaRPr sz="3800" b="0" i="0" u="none" strike="noStrike" cap="none">
              <a:solidFill>
                <a:srgbClr val="000000"/>
              </a:solidFill>
              <a:latin typeface="Montserrat Medium"/>
              <a:ea typeface="Montserrat Medium"/>
              <a:cs typeface="Montserrat Medium"/>
              <a:sym typeface="Montserrat Medium"/>
            </a:endParaRPr>
          </a:p>
        </p:txBody>
      </p:sp>
      <p:sp>
        <p:nvSpPr>
          <p:cNvPr id="301" name="Google Shape;301;gf4988954f0_0_154"/>
          <p:cNvSpPr txBox="1"/>
          <p:nvPr/>
        </p:nvSpPr>
        <p:spPr>
          <a:xfrm>
            <a:off x="10261025" y="5476200"/>
            <a:ext cx="9126300" cy="585000"/>
          </a:xfrm>
          <a:prstGeom prst="rect">
            <a:avLst/>
          </a:prstGeom>
          <a:noFill/>
          <a:ln>
            <a:noFill/>
          </a:ln>
        </p:spPr>
        <p:txBody>
          <a:bodyPr spcFirstLastPara="1" wrap="square" lIns="0" tIns="0" rIns="0" bIns="0" anchor="t" anchorCtr="0">
            <a:spAutoFit/>
          </a:bodyPr>
          <a:lstStyle/>
          <a:p>
            <a:pPr marL="0" marR="0" lvl="0" indent="0" algn="l" rtl="0">
              <a:lnSpc>
                <a:spcPct val="129005"/>
              </a:lnSpc>
              <a:spcBef>
                <a:spcPts val="0"/>
              </a:spcBef>
              <a:spcAft>
                <a:spcPts val="0"/>
              </a:spcAft>
              <a:buClr>
                <a:srgbClr val="000000"/>
              </a:buClr>
              <a:buSzPts val="3800"/>
              <a:buFont typeface="Arial"/>
              <a:buNone/>
            </a:pPr>
            <a:r>
              <a:rPr lang="en-US" sz="3800" b="0" i="0" u="none" strike="noStrike" cap="none">
                <a:solidFill>
                  <a:srgbClr val="303926"/>
                </a:solidFill>
                <a:latin typeface="Montserrat Medium"/>
                <a:ea typeface="Montserrat Medium"/>
                <a:cs typeface="Montserrat Medium"/>
                <a:sym typeface="Montserrat Medium"/>
              </a:rPr>
              <a:t>“Guaranteed Seating”</a:t>
            </a:r>
            <a:endParaRPr sz="3800" b="0" i="0" u="none" strike="noStrike" cap="none">
              <a:solidFill>
                <a:srgbClr val="000000"/>
              </a:solidFill>
              <a:latin typeface="Montserrat Medium"/>
              <a:ea typeface="Montserrat Medium"/>
              <a:cs typeface="Montserrat Medium"/>
              <a:sym typeface="Montserrat Medium"/>
            </a:endParaRPr>
          </a:p>
        </p:txBody>
      </p:sp>
      <p:sp>
        <p:nvSpPr>
          <p:cNvPr id="302" name="Google Shape;302;gf4988954f0_0_154"/>
          <p:cNvSpPr txBox="1"/>
          <p:nvPr/>
        </p:nvSpPr>
        <p:spPr>
          <a:xfrm>
            <a:off x="10337225" y="6174575"/>
            <a:ext cx="10031700" cy="585000"/>
          </a:xfrm>
          <a:prstGeom prst="rect">
            <a:avLst/>
          </a:prstGeom>
          <a:noFill/>
          <a:ln>
            <a:noFill/>
          </a:ln>
        </p:spPr>
        <p:txBody>
          <a:bodyPr spcFirstLastPara="1" wrap="square" lIns="0" tIns="0" rIns="0" bIns="0" anchor="t" anchorCtr="0">
            <a:spAutoFit/>
          </a:bodyPr>
          <a:lstStyle/>
          <a:p>
            <a:pPr marL="0" marR="0" lvl="0" indent="0" algn="l" rtl="0">
              <a:lnSpc>
                <a:spcPct val="129005"/>
              </a:lnSpc>
              <a:spcBef>
                <a:spcPts val="0"/>
              </a:spcBef>
              <a:spcAft>
                <a:spcPts val="0"/>
              </a:spcAft>
              <a:buClr>
                <a:srgbClr val="000000"/>
              </a:buClr>
              <a:buSzPts val="3800"/>
              <a:buFont typeface="Arial"/>
              <a:buNone/>
            </a:pPr>
            <a:r>
              <a:rPr lang="en-US" sz="3800" b="0" i="0" u="none" strike="noStrike" cap="none">
                <a:solidFill>
                  <a:srgbClr val="303926"/>
                </a:solidFill>
                <a:latin typeface="Montserrat Medium"/>
                <a:ea typeface="Montserrat Medium"/>
                <a:cs typeface="Montserrat Medium"/>
                <a:sym typeface="Montserrat Medium"/>
              </a:rPr>
              <a:t>“Mid-week Escape”</a:t>
            </a:r>
            <a:endParaRPr sz="3800" b="0" i="0" u="none" strike="noStrike" cap="none">
              <a:solidFill>
                <a:srgbClr val="000000"/>
              </a:solidFill>
              <a:latin typeface="Montserrat Medium"/>
              <a:ea typeface="Montserrat Medium"/>
              <a:cs typeface="Montserrat Medium"/>
              <a:sym typeface="Montserrat Medium"/>
            </a:endParaRPr>
          </a:p>
        </p:txBody>
      </p:sp>
      <p:sp>
        <p:nvSpPr>
          <p:cNvPr id="303" name="Google Shape;303;gf4988954f0_0_154"/>
          <p:cNvSpPr txBox="1"/>
          <p:nvPr/>
        </p:nvSpPr>
        <p:spPr>
          <a:xfrm>
            <a:off x="10337225" y="6949150"/>
            <a:ext cx="9126300" cy="585000"/>
          </a:xfrm>
          <a:prstGeom prst="rect">
            <a:avLst/>
          </a:prstGeom>
          <a:noFill/>
          <a:ln>
            <a:noFill/>
          </a:ln>
        </p:spPr>
        <p:txBody>
          <a:bodyPr spcFirstLastPara="1" wrap="square" lIns="0" tIns="0" rIns="0" bIns="0" anchor="t" anchorCtr="0">
            <a:spAutoFit/>
          </a:bodyPr>
          <a:lstStyle/>
          <a:p>
            <a:pPr marL="0" marR="0" lvl="0" indent="0" algn="l" rtl="0">
              <a:lnSpc>
                <a:spcPct val="129005"/>
              </a:lnSpc>
              <a:spcBef>
                <a:spcPts val="0"/>
              </a:spcBef>
              <a:spcAft>
                <a:spcPts val="0"/>
              </a:spcAft>
              <a:buClr>
                <a:srgbClr val="000000"/>
              </a:buClr>
              <a:buSzPts val="3800"/>
              <a:buFont typeface="Arial"/>
              <a:buNone/>
            </a:pPr>
            <a:r>
              <a:rPr lang="en-US" sz="3800" b="0" i="0" u="none" strike="noStrike" cap="none">
                <a:solidFill>
                  <a:srgbClr val="303926"/>
                </a:solidFill>
                <a:latin typeface="Montserrat Medium"/>
                <a:ea typeface="Montserrat Medium"/>
                <a:cs typeface="Montserrat Medium"/>
                <a:sym typeface="Montserrat Medium"/>
              </a:rPr>
              <a:t>“Free Drink Voucher”</a:t>
            </a:r>
            <a:endParaRPr sz="3800" b="0" i="0" u="none" strike="noStrike" cap="none">
              <a:solidFill>
                <a:srgbClr val="000000"/>
              </a:solidFill>
              <a:latin typeface="Montserrat Medium"/>
              <a:ea typeface="Montserrat Medium"/>
              <a:cs typeface="Montserrat Medium"/>
              <a:sym typeface="Montserrat Medium"/>
            </a:endParaRPr>
          </a:p>
        </p:txBody>
      </p:sp>
      <p:sp>
        <p:nvSpPr>
          <p:cNvPr id="304" name="Google Shape;304;gf4988954f0_0_154"/>
          <p:cNvSpPr/>
          <p:nvPr/>
        </p:nvSpPr>
        <p:spPr>
          <a:xfrm rot="5400000">
            <a:off x="8283875" y="4780475"/>
            <a:ext cx="1901100" cy="1175100"/>
          </a:xfrm>
          <a:prstGeom prst="bentUpArrow">
            <a:avLst>
              <a:gd name="adj1" fmla="val 25000"/>
              <a:gd name="adj2" fmla="val 25000"/>
              <a:gd name="adj3" fmla="val 25000"/>
            </a:avLst>
          </a:prstGeom>
          <a:solidFill>
            <a:srgbClr val="303926"/>
          </a:solidFill>
          <a:ln w="9525" cap="flat" cmpd="sng">
            <a:solidFill>
              <a:srgbClr val="3039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5" name="Google Shape;305;gf4988954f0_0_154"/>
          <p:cNvPicPr preferRelativeResize="0"/>
          <p:nvPr/>
        </p:nvPicPr>
        <p:blipFill rotWithShape="1">
          <a:blip r:embed="rId4">
            <a:alphaModFix/>
          </a:blip>
          <a:srcRect/>
          <a:stretch/>
        </p:blipFill>
        <p:spPr>
          <a:xfrm>
            <a:off x="2330050" y="2251750"/>
            <a:ext cx="5763226" cy="57632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anim calcmode="lin" valueType="num">
                                      <p:cBhvr additive="base">
                                        <p:cTn id="7" dur="1000"/>
                                        <p:tgtEl>
                                          <p:spTgt spid="299"/>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300"/>
                                        </p:tgtEl>
                                        <p:attrNameLst>
                                          <p:attrName>style.visibility</p:attrName>
                                        </p:attrNameLst>
                                      </p:cBhvr>
                                      <p:to>
                                        <p:strVal val="visible"/>
                                      </p:to>
                                    </p:set>
                                    <p:anim calcmode="lin" valueType="num">
                                      <p:cBhvr additive="base">
                                        <p:cTn id="11" dur="1000"/>
                                        <p:tgtEl>
                                          <p:spTgt spid="300"/>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04"/>
                                        </p:tgtEl>
                                        <p:attrNameLst>
                                          <p:attrName>style.visibility</p:attrName>
                                        </p:attrNameLst>
                                      </p:cBhvr>
                                      <p:to>
                                        <p:strVal val="visible"/>
                                      </p:to>
                                    </p:set>
                                  </p:childTnLst>
                                </p:cTn>
                              </p:par>
                            </p:childTnLst>
                          </p:cTn>
                        </p:par>
                        <p:par>
                          <p:cTn id="16" fill="hold">
                            <p:stCondLst>
                              <p:cond delay="1"/>
                            </p:stCondLst>
                            <p:childTnLst>
                              <p:par>
                                <p:cTn id="17" presetID="10" presetClass="entr" presetSubtype="0" fill="hold" nodeType="afterEffect">
                                  <p:stCondLst>
                                    <p:cond delay="0"/>
                                  </p:stCondLst>
                                  <p:childTnLst>
                                    <p:set>
                                      <p:cBhvr>
                                        <p:cTn id="18" dur="1" fill="hold">
                                          <p:stCondLst>
                                            <p:cond delay="0"/>
                                          </p:stCondLst>
                                        </p:cTn>
                                        <p:tgtEl>
                                          <p:spTgt spid="301"/>
                                        </p:tgtEl>
                                        <p:attrNameLst>
                                          <p:attrName>style.visibility</p:attrName>
                                        </p:attrNameLst>
                                      </p:cBhvr>
                                      <p:to>
                                        <p:strVal val="visible"/>
                                      </p:to>
                                    </p:set>
                                    <p:animEffect transition="in" filter="fade">
                                      <p:cBhvr>
                                        <p:cTn id="19" dur="1000"/>
                                        <p:tgtEl>
                                          <p:spTgt spid="301"/>
                                        </p:tgtEl>
                                      </p:cBhvr>
                                    </p:animEffect>
                                  </p:childTnLst>
                                </p:cTn>
                              </p:par>
                            </p:childTnLst>
                          </p:cTn>
                        </p:par>
                        <p:par>
                          <p:cTn id="20" fill="hold">
                            <p:stCondLst>
                              <p:cond delay="1001"/>
                            </p:stCondLst>
                            <p:childTnLst>
                              <p:par>
                                <p:cTn id="21" presetID="10" presetClass="entr" presetSubtype="0" fill="hold" nodeType="afterEffect">
                                  <p:stCondLst>
                                    <p:cond delay="0"/>
                                  </p:stCondLst>
                                  <p:childTnLst>
                                    <p:set>
                                      <p:cBhvr>
                                        <p:cTn id="22" dur="1" fill="hold">
                                          <p:stCondLst>
                                            <p:cond delay="0"/>
                                          </p:stCondLst>
                                        </p:cTn>
                                        <p:tgtEl>
                                          <p:spTgt spid="302"/>
                                        </p:tgtEl>
                                        <p:attrNameLst>
                                          <p:attrName>style.visibility</p:attrName>
                                        </p:attrNameLst>
                                      </p:cBhvr>
                                      <p:to>
                                        <p:strVal val="visible"/>
                                      </p:to>
                                    </p:set>
                                    <p:animEffect transition="in" filter="fade">
                                      <p:cBhvr>
                                        <p:cTn id="23" dur="1000"/>
                                        <p:tgtEl>
                                          <p:spTgt spid="302"/>
                                        </p:tgtEl>
                                      </p:cBhvr>
                                    </p:animEffect>
                                  </p:childTnLst>
                                </p:cTn>
                              </p:par>
                            </p:childTnLst>
                          </p:cTn>
                        </p:par>
                        <p:par>
                          <p:cTn id="24" fill="hold">
                            <p:stCondLst>
                              <p:cond delay="2001"/>
                            </p:stCondLst>
                            <p:childTnLst>
                              <p:par>
                                <p:cTn id="25" presetID="10" presetClass="entr" presetSubtype="0" fill="hold" nodeType="afterEffect">
                                  <p:stCondLst>
                                    <p:cond delay="0"/>
                                  </p:stCondLst>
                                  <p:childTnLst>
                                    <p:set>
                                      <p:cBhvr>
                                        <p:cTn id="26" dur="1" fill="hold">
                                          <p:stCondLst>
                                            <p:cond delay="0"/>
                                          </p:stCondLst>
                                        </p:cTn>
                                        <p:tgtEl>
                                          <p:spTgt spid="303"/>
                                        </p:tgtEl>
                                        <p:attrNameLst>
                                          <p:attrName>style.visibility</p:attrName>
                                        </p:attrNameLst>
                                      </p:cBhvr>
                                      <p:to>
                                        <p:strVal val="visible"/>
                                      </p:to>
                                    </p:set>
                                    <p:animEffect transition="in" filter="fade">
                                      <p:cBhvr>
                                        <p:cTn id="27" dur="10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03926"/>
        </a:solidFill>
        <a:effectLst/>
      </p:bgPr>
    </p:bg>
    <p:spTree>
      <p:nvGrpSpPr>
        <p:cNvPr id="1" name="Shape 90"/>
        <p:cNvGrpSpPr/>
        <p:nvPr/>
      </p:nvGrpSpPr>
      <p:grpSpPr>
        <a:xfrm>
          <a:off x="0" y="0"/>
          <a:ext cx="0" cy="0"/>
          <a:chOff x="0" y="0"/>
          <a:chExt cx="0" cy="0"/>
        </a:xfrm>
      </p:grpSpPr>
      <p:sp>
        <p:nvSpPr>
          <p:cNvPr id="91" name="Google Shape;91;p2"/>
          <p:cNvSpPr txBox="1"/>
          <p:nvPr/>
        </p:nvSpPr>
        <p:spPr>
          <a:xfrm>
            <a:off x="634825" y="385850"/>
            <a:ext cx="16094100" cy="11082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7200"/>
              <a:buFont typeface="Arial"/>
              <a:buNone/>
            </a:pPr>
            <a:r>
              <a:rPr lang="en-US" sz="7200" b="1" i="0" u="none" strike="noStrike" cap="none">
                <a:solidFill>
                  <a:srgbClr val="FFEBE9"/>
                </a:solidFill>
                <a:latin typeface="Playfair Display"/>
                <a:ea typeface="Playfair Display"/>
                <a:cs typeface="Playfair Display"/>
                <a:sym typeface="Playfair Display"/>
              </a:rPr>
              <a:t>Digital </a:t>
            </a:r>
            <a:r>
              <a:rPr lang="en-US" sz="7200" b="1">
                <a:solidFill>
                  <a:srgbClr val="FFEBE9"/>
                </a:solidFill>
                <a:latin typeface="Playfair Display"/>
                <a:ea typeface="Playfair Display"/>
                <a:cs typeface="Playfair Display"/>
                <a:sym typeface="Playfair Display"/>
              </a:rPr>
              <a:t>A</a:t>
            </a:r>
            <a:r>
              <a:rPr lang="en-US" sz="7200" b="1" i="0" u="none" strike="noStrike" cap="none">
                <a:solidFill>
                  <a:srgbClr val="FFEBE9"/>
                </a:solidFill>
                <a:latin typeface="Playfair Display"/>
                <a:ea typeface="Playfair Display"/>
                <a:cs typeface="Playfair Display"/>
                <a:sym typeface="Playfair Display"/>
              </a:rPr>
              <a:t>cknowledgement</a:t>
            </a:r>
            <a:endParaRPr sz="1400" b="1" i="0" u="none" strike="noStrike" cap="none">
              <a:solidFill>
                <a:srgbClr val="000000"/>
              </a:solidFill>
              <a:latin typeface="Playfair Display"/>
              <a:ea typeface="Playfair Display"/>
              <a:cs typeface="Playfair Display"/>
              <a:sym typeface="Playfair Display"/>
            </a:endParaRPr>
          </a:p>
        </p:txBody>
      </p:sp>
      <p:sp>
        <p:nvSpPr>
          <p:cNvPr id="92" name="Google Shape;92;p2"/>
          <p:cNvSpPr txBox="1"/>
          <p:nvPr/>
        </p:nvSpPr>
        <p:spPr>
          <a:xfrm>
            <a:off x="634825" y="2136350"/>
            <a:ext cx="17225700" cy="6489600"/>
          </a:xfrm>
          <a:prstGeom prst="rect">
            <a:avLst/>
          </a:prstGeom>
          <a:noFill/>
          <a:ln>
            <a:noFill/>
          </a:ln>
        </p:spPr>
        <p:txBody>
          <a:bodyPr spcFirstLastPara="1" wrap="square" lIns="0" tIns="0" rIns="0" bIns="0" anchor="t" anchorCtr="0">
            <a:spAutoFit/>
          </a:bodyPr>
          <a:lstStyle/>
          <a:p>
            <a:pPr marL="0" marR="0" lvl="0" indent="0" algn="l" rtl="0">
              <a:lnSpc>
                <a:spcPct val="140007"/>
              </a:lnSpc>
              <a:spcBef>
                <a:spcPts val="0"/>
              </a:spcBef>
              <a:spcAft>
                <a:spcPts val="0"/>
              </a:spcAft>
              <a:buClr>
                <a:srgbClr val="000000"/>
              </a:buClr>
              <a:buSzPts val="3300"/>
              <a:buFont typeface="Arial"/>
              <a:buNone/>
            </a:pPr>
            <a:r>
              <a:rPr lang="en-US" sz="3100">
                <a:solidFill>
                  <a:srgbClr val="FFEBE9"/>
                </a:solidFill>
                <a:latin typeface="Montserrat"/>
                <a:ea typeface="Montserrat"/>
                <a:cs typeface="Montserrat"/>
                <a:sym typeface="Montserrat"/>
              </a:rPr>
              <a:t>Since our activities are shared digitally to the internet, let's take a moment to consider the legacy of colonization embedded within the technology, structures, and ways of thinking we use every day.</a:t>
            </a:r>
            <a:endParaRPr sz="3100">
              <a:solidFill>
                <a:srgbClr val="FFEBE9"/>
              </a:solidFill>
              <a:latin typeface="Montserrat"/>
              <a:ea typeface="Montserrat"/>
              <a:cs typeface="Montserrat"/>
              <a:sym typeface="Montserrat"/>
            </a:endParaRPr>
          </a:p>
          <a:p>
            <a:pPr marL="0" marR="0" lvl="0" indent="0" algn="l" rtl="0">
              <a:lnSpc>
                <a:spcPct val="140007"/>
              </a:lnSpc>
              <a:spcBef>
                <a:spcPts val="0"/>
              </a:spcBef>
              <a:spcAft>
                <a:spcPts val="0"/>
              </a:spcAft>
              <a:buClr>
                <a:srgbClr val="000000"/>
              </a:buClr>
              <a:buSzPts val="3300"/>
              <a:buFont typeface="Arial"/>
              <a:buNone/>
            </a:pPr>
            <a:endParaRPr sz="3100">
              <a:solidFill>
                <a:srgbClr val="FFEBE9"/>
              </a:solidFill>
              <a:latin typeface="Montserrat"/>
              <a:ea typeface="Montserrat"/>
              <a:cs typeface="Montserrat"/>
              <a:sym typeface="Montserrat"/>
            </a:endParaRPr>
          </a:p>
          <a:p>
            <a:pPr marL="0" marR="0" lvl="0" indent="0" algn="l" rtl="0">
              <a:lnSpc>
                <a:spcPct val="140007"/>
              </a:lnSpc>
              <a:spcBef>
                <a:spcPts val="0"/>
              </a:spcBef>
              <a:spcAft>
                <a:spcPts val="0"/>
              </a:spcAft>
              <a:buClr>
                <a:srgbClr val="000000"/>
              </a:buClr>
              <a:buSzPts val="3300"/>
              <a:buFont typeface="Arial"/>
              <a:buNone/>
            </a:pPr>
            <a:r>
              <a:rPr lang="en-US" sz="3100">
                <a:solidFill>
                  <a:srgbClr val="FFEBE9"/>
                </a:solidFill>
                <a:latin typeface="Montserrat"/>
                <a:ea typeface="Montserrat"/>
                <a:cs typeface="Montserrat"/>
                <a:sym typeface="Montserrat"/>
              </a:rPr>
              <a:t>We are using equipment and high-speed internet, not available in many communities. Even the technologies that are central to much of the art we make leaves significant carbon footprints, contributing to changing climates that disproportionately affect communities that are already facing numerous inequities. I invite you to join us in acknowledging all this, as well as our shared responsibility to make good of this time and for each of us to consider our roles in reconciliation, decolonization, and ally-ship.</a:t>
            </a:r>
            <a:endParaRPr sz="3100">
              <a:solidFill>
                <a:srgbClr val="FFEBE9"/>
              </a:solidFill>
              <a:latin typeface="Montserrat"/>
              <a:ea typeface="Montserrat"/>
              <a:cs typeface="Montserrat"/>
              <a:sym typeface="Montserrat"/>
            </a:endParaRPr>
          </a:p>
        </p:txBody>
      </p:sp>
      <p:sp>
        <p:nvSpPr>
          <p:cNvPr id="93" name="Google Shape;93;p2"/>
          <p:cNvSpPr txBox="1"/>
          <p:nvPr/>
        </p:nvSpPr>
        <p:spPr>
          <a:xfrm>
            <a:off x="8641300" y="9268250"/>
            <a:ext cx="10869000" cy="446400"/>
          </a:xfrm>
          <a:prstGeom prst="rect">
            <a:avLst/>
          </a:prstGeom>
          <a:noFill/>
          <a:ln>
            <a:noFill/>
          </a:ln>
        </p:spPr>
        <p:txBody>
          <a:bodyPr spcFirstLastPara="1" wrap="square" lIns="0" tIns="0" rIns="0" bIns="0" anchor="t" anchorCtr="0">
            <a:spAutoFit/>
          </a:bodyPr>
          <a:lstStyle/>
          <a:p>
            <a:pPr marL="0" marR="0" lvl="0" indent="0" algn="l" rtl="0">
              <a:lnSpc>
                <a:spcPct val="140007"/>
              </a:lnSpc>
              <a:spcBef>
                <a:spcPts val="0"/>
              </a:spcBef>
              <a:spcAft>
                <a:spcPts val="0"/>
              </a:spcAft>
              <a:buClr>
                <a:srgbClr val="000000"/>
              </a:buClr>
              <a:buSzPts val="3300"/>
              <a:buFont typeface="Arial"/>
              <a:buNone/>
            </a:pPr>
            <a:r>
              <a:rPr lang="en-US" sz="2900" i="1">
                <a:solidFill>
                  <a:srgbClr val="FFEBE9"/>
                </a:solidFill>
                <a:latin typeface="Montserrat"/>
                <a:ea typeface="Montserrat"/>
                <a:cs typeface="Montserrat"/>
                <a:sym typeface="Montserrat"/>
              </a:rPr>
              <a:t>Adapted from original words by Adrienne Wong</a:t>
            </a:r>
            <a:endParaRPr sz="2900" i="1">
              <a:solidFill>
                <a:srgbClr val="FFEBE9"/>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309"/>
        <p:cNvGrpSpPr/>
        <p:nvPr/>
      </p:nvGrpSpPr>
      <p:grpSpPr>
        <a:xfrm>
          <a:off x="0" y="0"/>
          <a:ext cx="0" cy="0"/>
          <a:chOff x="0" y="0"/>
          <a:chExt cx="0" cy="0"/>
        </a:xfrm>
      </p:grpSpPr>
      <p:pic>
        <p:nvPicPr>
          <p:cNvPr id="310" name="Google Shape;310;p11"/>
          <p:cNvPicPr preferRelativeResize="0"/>
          <p:nvPr/>
        </p:nvPicPr>
        <p:blipFill rotWithShape="1">
          <a:blip r:embed="rId3">
            <a:alphaModFix/>
          </a:blip>
          <a:srcRect/>
          <a:stretch/>
        </p:blipFill>
        <p:spPr>
          <a:xfrm>
            <a:off x="639934" y="514326"/>
            <a:ext cx="1816472" cy="1588588"/>
          </a:xfrm>
          <a:prstGeom prst="rect">
            <a:avLst/>
          </a:prstGeom>
          <a:noFill/>
          <a:ln>
            <a:noFill/>
          </a:ln>
        </p:spPr>
      </p:pic>
      <p:pic>
        <p:nvPicPr>
          <p:cNvPr id="311" name="Google Shape;311;p11"/>
          <p:cNvPicPr preferRelativeResize="0"/>
          <p:nvPr/>
        </p:nvPicPr>
        <p:blipFill rotWithShape="1">
          <a:blip r:embed="rId4">
            <a:alphaModFix/>
          </a:blip>
          <a:srcRect/>
          <a:stretch/>
        </p:blipFill>
        <p:spPr>
          <a:xfrm>
            <a:off x="3364136" y="2926575"/>
            <a:ext cx="11559725" cy="3447625"/>
          </a:xfrm>
          <a:prstGeom prst="rect">
            <a:avLst/>
          </a:prstGeom>
          <a:noFill/>
          <a:ln>
            <a:noFill/>
          </a:ln>
        </p:spPr>
      </p:pic>
      <p:sp>
        <p:nvSpPr>
          <p:cNvPr id="312" name="Google Shape;312;p11"/>
          <p:cNvSpPr txBox="1"/>
          <p:nvPr/>
        </p:nvSpPr>
        <p:spPr>
          <a:xfrm>
            <a:off x="3161970" y="795288"/>
            <a:ext cx="14659500" cy="923400"/>
          </a:xfrm>
          <a:prstGeom prst="rect">
            <a:avLst/>
          </a:prstGeom>
          <a:noFill/>
          <a:ln>
            <a:noFill/>
          </a:ln>
        </p:spPr>
        <p:txBody>
          <a:bodyPr spcFirstLastPara="1" wrap="square" lIns="0" tIns="0" rIns="0" bIns="0" anchor="t" anchorCtr="0">
            <a:spAutoFit/>
          </a:bodyPr>
          <a:lstStyle/>
          <a:p>
            <a:pPr marL="0" marR="0" lvl="0" indent="0" algn="l" rtl="0">
              <a:lnSpc>
                <a:spcPct val="129004"/>
              </a:lnSpc>
              <a:spcBef>
                <a:spcPts val="0"/>
              </a:spcBef>
              <a:spcAft>
                <a:spcPts val="0"/>
              </a:spcAft>
              <a:buClr>
                <a:srgbClr val="000000"/>
              </a:buClr>
              <a:buSzPts val="5999"/>
              <a:buFont typeface="Arial"/>
              <a:buNone/>
            </a:pPr>
            <a:r>
              <a:rPr lang="en-US" sz="5999" b="1" i="0" u="none" strike="noStrike" cap="none">
                <a:solidFill>
                  <a:srgbClr val="303926"/>
                </a:solidFill>
                <a:latin typeface="Playfair Display SC"/>
                <a:ea typeface="Playfair Display SC"/>
                <a:cs typeface="Playfair Display SC"/>
                <a:sym typeface="Playfair Display SC"/>
              </a:rPr>
              <a:t>Beware “Insider” Phrases</a:t>
            </a:r>
            <a:endParaRPr sz="1400" b="1" i="0" u="none" strike="noStrike" cap="none">
              <a:solidFill>
                <a:srgbClr val="000000"/>
              </a:solidFill>
              <a:latin typeface="Playfair Display SC"/>
              <a:ea typeface="Playfair Display SC"/>
              <a:cs typeface="Playfair Display SC"/>
              <a:sym typeface="Playfair Display SC"/>
            </a:endParaRPr>
          </a:p>
        </p:txBody>
      </p:sp>
      <p:sp>
        <p:nvSpPr>
          <p:cNvPr id="313" name="Google Shape;313;p11"/>
          <p:cNvSpPr txBox="1"/>
          <p:nvPr/>
        </p:nvSpPr>
        <p:spPr>
          <a:xfrm>
            <a:off x="553103" y="9571953"/>
            <a:ext cx="16810800" cy="415500"/>
          </a:xfrm>
          <a:prstGeom prst="rect">
            <a:avLst/>
          </a:prstGeom>
          <a:noFill/>
          <a:ln>
            <a:noFill/>
          </a:ln>
        </p:spPr>
        <p:txBody>
          <a:bodyPr spcFirstLastPara="1" wrap="square" lIns="0" tIns="0" rIns="0" bIns="0" anchor="t" anchorCtr="0">
            <a:spAutoFit/>
          </a:bodyPr>
          <a:lstStyle/>
          <a:p>
            <a:pPr marL="0" marR="0" lvl="0" indent="0" algn="l" rtl="0">
              <a:lnSpc>
                <a:spcPct val="129009"/>
              </a:lnSpc>
              <a:spcBef>
                <a:spcPts val="0"/>
              </a:spcBef>
              <a:spcAft>
                <a:spcPts val="0"/>
              </a:spcAft>
              <a:buClr>
                <a:srgbClr val="000000"/>
              </a:buClr>
              <a:buSzPts val="2699"/>
              <a:buFont typeface="Arial"/>
              <a:buNone/>
            </a:pPr>
            <a:r>
              <a:rPr lang="en-US" sz="2699" b="0" i="0" u="none" strike="noStrike" cap="none">
                <a:solidFill>
                  <a:srgbClr val="303926"/>
                </a:solidFill>
                <a:latin typeface="Playfair Display SC"/>
                <a:ea typeface="Playfair Display SC"/>
                <a:cs typeface="Playfair Display SC"/>
                <a:sym typeface="Playfair Display SC"/>
              </a:rPr>
              <a:t>Crafting Communications For Multiple Audience Segments​</a:t>
            </a:r>
            <a:endParaRPr sz="1400" b="0" i="0" u="none" strike="noStrike" cap="none">
              <a:solidFill>
                <a:srgbClr val="000000"/>
              </a:solidFill>
              <a:latin typeface="Arial"/>
              <a:ea typeface="Arial"/>
              <a:cs typeface="Arial"/>
              <a:sym typeface="Arial"/>
            </a:endParaRPr>
          </a:p>
        </p:txBody>
      </p:sp>
      <p:sp>
        <p:nvSpPr>
          <p:cNvPr id="314" name="Google Shape;314;p11"/>
          <p:cNvSpPr txBox="1"/>
          <p:nvPr/>
        </p:nvSpPr>
        <p:spPr>
          <a:xfrm>
            <a:off x="6772275" y="7072475"/>
            <a:ext cx="10275300" cy="14037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Medium"/>
                <a:ea typeface="Montserrat Medium"/>
                <a:cs typeface="Montserrat Medium"/>
                <a:sym typeface="Montserrat Medium"/>
              </a:rPr>
              <a:t>Production photos can be clever, but may send confusing signals. </a:t>
            </a:r>
            <a:endParaRPr sz="1400" b="0" i="0" u="none" strike="noStrike" cap="none">
              <a:solidFill>
                <a:srgbClr val="303926"/>
              </a:solidFill>
              <a:latin typeface="Montserrat Medium"/>
              <a:ea typeface="Montserrat Medium"/>
              <a:cs typeface="Montserrat Medium"/>
              <a:sym typeface="Montserrat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1"/>
                                        </p:tgtEl>
                                        <p:attrNameLst>
                                          <p:attrName>style.visibility</p:attrName>
                                        </p:attrNameLst>
                                      </p:cBhvr>
                                      <p:to>
                                        <p:strVal val="visible"/>
                                      </p:to>
                                    </p:set>
                                    <p:animEffect transition="in" filter="fade">
                                      <p:cBhvr>
                                        <p:cTn id="7" dur="1000"/>
                                        <p:tgtEl>
                                          <p:spTgt spid="3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4"/>
                                        </p:tgtEl>
                                        <p:attrNameLst>
                                          <p:attrName>style.visibility</p:attrName>
                                        </p:attrNameLst>
                                      </p:cBhvr>
                                      <p:to>
                                        <p:strVal val="visible"/>
                                      </p:to>
                                    </p:set>
                                    <p:animEffect transition="in" filter="fade">
                                      <p:cBhvr>
                                        <p:cTn id="12" dur="10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318"/>
        <p:cNvGrpSpPr/>
        <p:nvPr/>
      </p:nvGrpSpPr>
      <p:grpSpPr>
        <a:xfrm>
          <a:off x="0" y="0"/>
          <a:ext cx="0" cy="0"/>
          <a:chOff x="0" y="0"/>
          <a:chExt cx="0" cy="0"/>
        </a:xfrm>
      </p:grpSpPr>
      <p:pic>
        <p:nvPicPr>
          <p:cNvPr id="319" name="Google Shape;319;gf4988954f0_0_168"/>
          <p:cNvPicPr preferRelativeResize="0"/>
          <p:nvPr/>
        </p:nvPicPr>
        <p:blipFill rotWithShape="1">
          <a:blip r:embed="rId3">
            <a:alphaModFix/>
          </a:blip>
          <a:srcRect/>
          <a:stretch/>
        </p:blipFill>
        <p:spPr>
          <a:xfrm>
            <a:off x="639934" y="514326"/>
            <a:ext cx="1816472" cy="1588588"/>
          </a:xfrm>
          <a:prstGeom prst="rect">
            <a:avLst/>
          </a:prstGeom>
          <a:noFill/>
          <a:ln>
            <a:noFill/>
          </a:ln>
        </p:spPr>
      </p:pic>
      <p:pic>
        <p:nvPicPr>
          <p:cNvPr id="320" name="Google Shape;320;gf4988954f0_0_168"/>
          <p:cNvPicPr preferRelativeResize="0"/>
          <p:nvPr/>
        </p:nvPicPr>
        <p:blipFill rotWithShape="1">
          <a:blip r:embed="rId4">
            <a:alphaModFix/>
          </a:blip>
          <a:srcRect/>
          <a:stretch/>
        </p:blipFill>
        <p:spPr>
          <a:xfrm>
            <a:off x="1028700" y="4161463"/>
            <a:ext cx="1161183" cy="317874"/>
          </a:xfrm>
          <a:prstGeom prst="rect">
            <a:avLst/>
          </a:prstGeom>
          <a:noFill/>
          <a:ln>
            <a:noFill/>
          </a:ln>
        </p:spPr>
      </p:pic>
      <p:pic>
        <p:nvPicPr>
          <p:cNvPr id="321" name="Google Shape;321;gf4988954f0_0_168"/>
          <p:cNvPicPr preferRelativeResize="0"/>
          <p:nvPr/>
        </p:nvPicPr>
        <p:blipFill rotWithShape="1">
          <a:blip r:embed="rId4">
            <a:alphaModFix/>
          </a:blip>
          <a:srcRect/>
          <a:stretch/>
        </p:blipFill>
        <p:spPr>
          <a:xfrm>
            <a:off x="1028700" y="6435717"/>
            <a:ext cx="1161183" cy="317874"/>
          </a:xfrm>
          <a:prstGeom prst="rect">
            <a:avLst/>
          </a:prstGeom>
          <a:noFill/>
          <a:ln>
            <a:noFill/>
          </a:ln>
        </p:spPr>
      </p:pic>
      <p:sp>
        <p:nvSpPr>
          <p:cNvPr id="322" name="Google Shape;322;gf4988954f0_0_168"/>
          <p:cNvSpPr txBox="1"/>
          <p:nvPr/>
        </p:nvSpPr>
        <p:spPr>
          <a:xfrm>
            <a:off x="553103" y="9571953"/>
            <a:ext cx="16810800" cy="415500"/>
          </a:xfrm>
          <a:prstGeom prst="rect">
            <a:avLst/>
          </a:prstGeom>
          <a:noFill/>
          <a:ln>
            <a:noFill/>
          </a:ln>
        </p:spPr>
        <p:txBody>
          <a:bodyPr spcFirstLastPara="1" wrap="square" lIns="0" tIns="0" rIns="0" bIns="0" anchor="t" anchorCtr="0">
            <a:spAutoFit/>
          </a:bodyPr>
          <a:lstStyle/>
          <a:p>
            <a:pPr marL="0" marR="0" lvl="0" indent="0" algn="l" rtl="0">
              <a:lnSpc>
                <a:spcPct val="129009"/>
              </a:lnSpc>
              <a:spcBef>
                <a:spcPts val="0"/>
              </a:spcBef>
              <a:spcAft>
                <a:spcPts val="0"/>
              </a:spcAft>
              <a:buClr>
                <a:srgbClr val="000000"/>
              </a:buClr>
              <a:buSzPts val="2699"/>
              <a:buFont typeface="Arial"/>
              <a:buNone/>
            </a:pPr>
            <a:r>
              <a:rPr lang="en-US" sz="2699" b="0" i="0" u="none" strike="noStrike" cap="none">
                <a:solidFill>
                  <a:srgbClr val="303926"/>
                </a:solidFill>
                <a:latin typeface="Playfair Display SC"/>
                <a:ea typeface="Playfair Display SC"/>
                <a:cs typeface="Playfair Display SC"/>
                <a:sym typeface="Playfair Display SC"/>
              </a:rPr>
              <a:t>Crafting Communications For Multiple Audience Segments​</a:t>
            </a:r>
            <a:endParaRPr sz="1400" b="0" i="0" u="none" strike="noStrike" cap="none">
              <a:solidFill>
                <a:srgbClr val="000000"/>
              </a:solidFill>
              <a:latin typeface="Arial"/>
              <a:ea typeface="Arial"/>
              <a:cs typeface="Arial"/>
              <a:sym typeface="Arial"/>
            </a:endParaRPr>
          </a:p>
        </p:txBody>
      </p:sp>
      <p:sp>
        <p:nvSpPr>
          <p:cNvPr id="323" name="Google Shape;323;gf4988954f0_0_168"/>
          <p:cNvSpPr txBox="1"/>
          <p:nvPr/>
        </p:nvSpPr>
        <p:spPr>
          <a:xfrm>
            <a:off x="3161970" y="795288"/>
            <a:ext cx="14659500" cy="923400"/>
          </a:xfrm>
          <a:prstGeom prst="rect">
            <a:avLst/>
          </a:prstGeom>
          <a:noFill/>
          <a:ln>
            <a:noFill/>
          </a:ln>
        </p:spPr>
        <p:txBody>
          <a:bodyPr spcFirstLastPara="1" wrap="square" lIns="0" tIns="0" rIns="0" bIns="0" anchor="t" anchorCtr="0">
            <a:spAutoFit/>
          </a:bodyPr>
          <a:lstStyle/>
          <a:p>
            <a:pPr marL="0" marR="0" lvl="0" indent="0" algn="l" rtl="0">
              <a:lnSpc>
                <a:spcPct val="129004"/>
              </a:lnSpc>
              <a:spcBef>
                <a:spcPts val="0"/>
              </a:spcBef>
              <a:spcAft>
                <a:spcPts val="0"/>
              </a:spcAft>
              <a:buClr>
                <a:srgbClr val="000000"/>
              </a:buClr>
              <a:buSzPts val="5999"/>
              <a:buFont typeface="Arial"/>
              <a:buNone/>
            </a:pPr>
            <a:r>
              <a:rPr lang="en-US" sz="5999" b="1" i="0" u="none" strike="noStrike" cap="none">
                <a:solidFill>
                  <a:srgbClr val="303926"/>
                </a:solidFill>
                <a:latin typeface="Playfair Display SC"/>
                <a:ea typeface="Playfair Display SC"/>
                <a:cs typeface="Playfair Display SC"/>
                <a:sym typeface="Playfair Display SC"/>
              </a:rPr>
              <a:t>Beware “Insider” Phrases</a:t>
            </a:r>
            <a:endParaRPr sz="1400" b="1" i="0" u="none" strike="noStrike" cap="none">
              <a:solidFill>
                <a:srgbClr val="000000"/>
              </a:solidFill>
              <a:latin typeface="Playfair Display SC"/>
              <a:ea typeface="Playfair Display SC"/>
              <a:cs typeface="Playfair Display SC"/>
              <a:sym typeface="Playfair Display SC"/>
            </a:endParaRPr>
          </a:p>
        </p:txBody>
      </p:sp>
      <p:sp>
        <p:nvSpPr>
          <p:cNvPr id="324" name="Google Shape;324;gf4988954f0_0_168"/>
          <p:cNvSpPr txBox="1"/>
          <p:nvPr/>
        </p:nvSpPr>
        <p:spPr>
          <a:xfrm>
            <a:off x="2454900" y="3625700"/>
            <a:ext cx="13745100" cy="1169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a:ea typeface="Montserrat"/>
                <a:cs typeface="Montserrat"/>
                <a:sym typeface="Montserrat"/>
              </a:rPr>
              <a:t>Our language choices may be subjective, alienating, or </a:t>
            </a:r>
            <a:br>
              <a:rPr lang="en-US" sz="3800" b="0" i="0" u="none" strike="noStrike" cap="none">
                <a:solidFill>
                  <a:srgbClr val="303926"/>
                </a:solidFill>
                <a:latin typeface="Montserrat"/>
                <a:ea typeface="Montserrat"/>
                <a:cs typeface="Montserrat"/>
                <a:sym typeface="Montserrat"/>
              </a:rPr>
            </a:br>
            <a:r>
              <a:rPr lang="en-US" sz="3800" b="0" i="0" u="none" strike="noStrike" cap="none">
                <a:solidFill>
                  <a:srgbClr val="303926"/>
                </a:solidFill>
                <a:latin typeface="Montserrat"/>
                <a:ea typeface="Montserrat"/>
                <a:cs typeface="Montserrat"/>
                <a:sym typeface="Montserrat"/>
              </a:rPr>
              <a:t>confusing new audiences.</a:t>
            </a:r>
            <a:endParaRPr sz="1400" b="0" i="0" u="none" strike="noStrike" cap="none">
              <a:solidFill>
                <a:srgbClr val="000000"/>
              </a:solidFill>
              <a:latin typeface="Montserrat"/>
              <a:ea typeface="Montserrat"/>
              <a:cs typeface="Montserrat"/>
              <a:sym typeface="Montserrat"/>
            </a:endParaRPr>
          </a:p>
        </p:txBody>
      </p:sp>
      <p:sp>
        <p:nvSpPr>
          <p:cNvPr id="325" name="Google Shape;325;gf4988954f0_0_168"/>
          <p:cNvSpPr txBox="1"/>
          <p:nvPr/>
        </p:nvSpPr>
        <p:spPr>
          <a:xfrm>
            <a:off x="2456406" y="6233340"/>
            <a:ext cx="16073700" cy="585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a:ea typeface="Montserrat"/>
                <a:cs typeface="Montserrat"/>
                <a:sym typeface="Montserrat"/>
              </a:rPr>
              <a:t>Align with other industries to use familiar phrases.</a:t>
            </a:r>
            <a:endParaRPr sz="1400" b="0" i="0" u="none" strike="noStrike" cap="none">
              <a:solidFill>
                <a:srgbClr val="000000"/>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anim calcmode="lin" valueType="num">
                                      <p:cBhvr additive="base">
                                        <p:cTn id="7" dur="1000"/>
                                        <p:tgtEl>
                                          <p:spTgt spid="324"/>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320"/>
                                        </p:tgtEl>
                                        <p:attrNameLst>
                                          <p:attrName>style.visibility</p:attrName>
                                        </p:attrNameLst>
                                      </p:cBhvr>
                                      <p:to>
                                        <p:strVal val="visible"/>
                                      </p:to>
                                    </p:set>
                                    <p:anim calcmode="lin" valueType="num">
                                      <p:cBhvr additive="base">
                                        <p:cTn id="10" dur="1000"/>
                                        <p:tgtEl>
                                          <p:spTgt spid="320"/>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25"/>
                                        </p:tgtEl>
                                        <p:attrNameLst>
                                          <p:attrName>style.visibility</p:attrName>
                                        </p:attrNameLst>
                                      </p:cBhvr>
                                      <p:to>
                                        <p:strVal val="visible"/>
                                      </p:to>
                                    </p:set>
                                    <p:anim calcmode="lin" valueType="num">
                                      <p:cBhvr additive="base">
                                        <p:cTn id="15" dur="1000"/>
                                        <p:tgtEl>
                                          <p:spTgt spid="325"/>
                                        </p:tgtEl>
                                        <p:attrNameLst>
                                          <p:attrName>ppt_x</p:attrName>
                                        </p:attrNameLst>
                                      </p:cBhvr>
                                      <p:tavLst>
                                        <p:tav tm="0">
                                          <p:val>
                                            <p:strVal val="#ppt_x-1"/>
                                          </p:val>
                                        </p:tav>
                                        <p:tav tm="100000">
                                          <p:val>
                                            <p:strVal val="#ppt_x"/>
                                          </p:val>
                                        </p:tav>
                                      </p:tavLst>
                                    </p:anim>
                                  </p:childTnLst>
                                </p:cTn>
                              </p:par>
                              <p:par>
                                <p:cTn id="16" presetID="2" presetClass="entr" presetSubtype="8" fill="hold" nodeType="withEffect">
                                  <p:stCondLst>
                                    <p:cond delay="0"/>
                                  </p:stCondLst>
                                  <p:childTnLst>
                                    <p:set>
                                      <p:cBhvr>
                                        <p:cTn id="17" dur="1" fill="hold">
                                          <p:stCondLst>
                                            <p:cond delay="0"/>
                                          </p:stCondLst>
                                        </p:cTn>
                                        <p:tgtEl>
                                          <p:spTgt spid="321"/>
                                        </p:tgtEl>
                                        <p:attrNameLst>
                                          <p:attrName>style.visibility</p:attrName>
                                        </p:attrNameLst>
                                      </p:cBhvr>
                                      <p:to>
                                        <p:strVal val="visible"/>
                                      </p:to>
                                    </p:set>
                                    <p:anim calcmode="lin" valueType="num">
                                      <p:cBhvr additive="base">
                                        <p:cTn id="18" dur="1000"/>
                                        <p:tgtEl>
                                          <p:spTgt spid="32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329"/>
        <p:cNvGrpSpPr/>
        <p:nvPr/>
      </p:nvGrpSpPr>
      <p:grpSpPr>
        <a:xfrm>
          <a:off x="0" y="0"/>
          <a:ext cx="0" cy="0"/>
          <a:chOff x="0" y="0"/>
          <a:chExt cx="0" cy="0"/>
        </a:xfrm>
      </p:grpSpPr>
      <p:sp>
        <p:nvSpPr>
          <p:cNvPr id="330" name="Google Shape;330;g13d29f74588_1_80"/>
          <p:cNvSpPr txBox="1"/>
          <p:nvPr/>
        </p:nvSpPr>
        <p:spPr>
          <a:xfrm>
            <a:off x="2988725" y="2360575"/>
            <a:ext cx="4743600" cy="6465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4200"/>
              <a:buFont typeface="Arial"/>
              <a:buNone/>
            </a:pPr>
            <a:r>
              <a:rPr lang="en-US" sz="4200" b="1" i="0" u="none" strike="noStrike" cap="none">
                <a:solidFill>
                  <a:srgbClr val="303926"/>
                </a:solidFill>
                <a:latin typeface="Montserrat"/>
                <a:ea typeface="Montserrat"/>
                <a:cs typeface="Montserrat"/>
                <a:sym typeface="Montserrat"/>
              </a:rPr>
              <a:t>SUBSCRIPTIONS       </a:t>
            </a:r>
            <a:endParaRPr sz="1800" b="0" i="0" u="none" strike="noStrike" cap="none">
              <a:solidFill>
                <a:srgbClr val="000000"/>
              </a:solidFill>
              <a:latin typeface="Montserrat Medium"/>
              <a:ea typeface="Montserrat Medium"/>
              <a:cs typeface="Montserrat Medium"/>
              <a:sym typeface="Montserrat Medium"/>
            </a:endParaRPr>
          </a:p>
        </p:txBody>
      </p:sp>
      <p:sp>
        <p:nvSpPr>
          <p:cNvPr id="331" name="Google Shape;331;g13d29f74588_1_80"/>
          <p:cNvSpPr txBox="1"/>
          <p:nvPr/>
        </p:nvSpPr>
        <p:spPr>
          <a:xfrm>
            <a:off x="553103" y="9571953"/>
            <a:ext cx="16810800" cy="415500"/>
          </a:xfrm>
          <a:prstGeom prst="rect">
            <a:avLst/>
          </a:prstGeom>
          <a:noFill/>
          <a:ln>
            <a:noFill/>
          </a:ln>
        </p:spPr>
        <p:txBody>
          <a:bodyPr spcFirstLastPara="1" wrap="square" lIns="0" tIns="0" rIns="0" bIns="0" anchor="t" anchorCtr="0">
            <a:spAutoFit/>
          </a:bodyPr>
          <a:lstStyle/>
          <a:p>
            <a:pPr marL="0" marR="0" lvl="0" indent="0" algn="l" rtl="0">
              <a:lnSpc>
                <a:spcPct val="129009"/>
              </a:lnSpc>
              <a:spcBef>
                <a:spcPts val="0"/>
              </a:spcBef>
              <a:spcAft>
                <a:spcPts val="0"/>
              </a:spcAft>
              <a:buClr>
                <a:srgbClr val="000000"/>
              </a:buClr>
              <a:buSzPts val="2699"/>
              <a:buFont typeface="Arial"/>
              <a:buNone/>
            </a:pPr>
            <a:r>
              <a:rPr lang="en-US" sz="2699" b="0" i="0" u="none" strike="noStrike" cap="none">
                <a:solidFill>
                  <a:srgbClr val="303926"/>
                </a:solidFill>
                <a:latin typeface="Playfair Display SC"/>
                <a:ea typeface="Playfair Display SC"/>
                <a:cs typeface="Playfair Display SC"/>
                <a:sym typeface="Playfair Display SC"/>
              </a:rPr>
              <a:t>Crafting Communications For Multiple Audience Segments​</a:t>
            </a:r>
            <a:endParaRPr sz="1400" b="0" i="0" u="none" strike="noStrike" cap="none">
              <a:solidFill>
                <a:srgbClr val="000000"/>
              </a:solidFill>
              <a:latin typeface="Arial"/>
              <a:ea typeface="Arial"/>
              <a:cs typeface="Arial"/>
              <a:sym typeface="Arial"/>
            </a:endParaRPr>
          </a:p>
        </p:txBody>
      </p:sp>
      <p:sp>
        <p:nvSpPr>
          <p:cNvPr id="332" name="Google Shape;332;g13d29f74588_1_80"/>
          <p:cNvSpPr txBox="1"/>
          <p:nvPr/>
        </p:nvSpPr>
        <p:spPr>
          <a:xfrm>
            <a:off x="5139150" y="7807950"/>
            <a:ext cx="8009700" cy="5850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Medium"/>
                <a:ea typeface="Montserrat Medium"/>
                <a:cs typeface="Montserrat Medium"/>
                <a:sym typeface="Montserrat Medium"/>
              </a:rPr>
              <a:t>“Single Tickets” vs “Tickets”</a:t>
            </a:r>
            <a:endParaRPr sz="3800" b="0" i="0" u="none" strike="noStrike" cap="none">
              <a:solidFill>
                <a:srgbClr val="303926"/>
              </a:solidFill>
              <a:latin typeface="Montserrat Medium"/>
              <a:ea typeface="Montserrat Medium"/>
              <a:cs typeface="Montserrat Medium"/>
              <a:sym typeface="Montserrat Medium"/>
            </a:endParaRPr>
          </a:p>
        </p:txBody>
      </p:sp>
      <p:pic>
        <p:nvPicPr>
          <p:cNvPr id="333" name="Google Shape;333;g13d29f74588_1_80"/>
          <p:cNvPicPr preferRelativeResize="0"/>
          <p:nvPr/>
        </p:nvPicPr>
        <p:blipFill rotWithShape="1">
          <a:blip r:embed="rId3">
            <a:alphaModFix/>
          </a:blip>
          <a:srcRect/>
          <a:stretch/>
        </p:blipFill>
        <p:spPr>
          <a:xfrm>
            <a:off x="10612063" y="3145413"/>
            <a:ext cx="2153778" cy="2044206"/>
          </a:xfrm>
          <a:prstGeom prst="rect">
            <a:avLst/>
          </a:prstGeom>
          <a:noFill/>
          <a:ln>
            <a:noFill/>
          </a:ln>
        </p:spPr>
      </p:pic>
      <p:pic>
        <p:nvPicPr>
          <p:cNvPr id="334" name="Google Shape;334;g13d29f74588_1_80"/>
          <p:cNvPicPr preferRelativeResize="0"/>
          <p:nvPr/>
        </p:nvPicPr>
        <p:blipFill rotWithShape="1">
          <a:blip r:embed="rId4">
            <a:alphaModFix/>
          </a:blip>
          <a:srcRect/>
          <a:stretch/>
        </p:blipFill>
        <p:spPr>
          <a:xfrm>
            <a:off x="3124362" y="3388513"/>
            <a:ext cx="2327409" cy="1633707"/>
          </a:xfrm>
          <a:prstGeom prst="rect">
            <a:avLst/>
          </a:prstGeom>
          <a:noFill/>
          <a:ln>
            <a:noFill/>
          </a:ln>
        </p:spPr>
      </p:pic>
      <p:cxnSp>
        <p:nvCxnSpPr>
          <p:cNvPr id="335" name="Google Shape;335;g13d29f74588_1_80"/>
          <p:cNvCxnSpPr/>
          <p:nvPr/>
        </p:nvCxnSpPr>
        <p:spPr>
          <a:xfrm>
            <a:off x="9127800" y="2474850"/>
            <a:ext cx="32400" cy="4727700"/>
          </a:xfrm>
          <a:prstGeom prst="straightConnector1">
            <a:avLst/>
          </a:prstGeom>
          <a:noFill/>
          <a:ln w="28575" cap="flat" cmpd="sng">
            <a:solidFill>
              <a:srgbClr val="303926"/>
            </a:solidFill>
            <a:prstDash val="solid"/>
            <a:round/>
            <a:headEnd type="none" w="sm" len="sm"/>
            <a:tailEnd type="none" w="sm" len="sm"/>
          </a:ln>
        </p:spPr>
      </p:cxnSp>
      <p:sp>
        <p:nvSpPr>
          <p:cNvPr id="336" name="Google Shape;336;g13d29f74588_1_80"/>
          <p:cNvSpPr txBox="1"/>
          <p:nvPr/>
        </p:nvSpPr>
        <p:spPr>
          <a:xfrm>
            <a:off x="11022175" y="2360575"/>
            <a:ext cx="5496300" cy="6465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4200"/>
              <a:buFont typeface="Arial"/>
              <a:buNone/>
            </a:pPr>
            <a:r>
              <a:rPr lang="en-US" sz="4200" b="1" i="0" u="none" strike="noStrike" cap="none">
                <a:solidFill>
                  <a:srgbClr val="303926"/>
                </a:solidFill>
                <a:latin typeface="Montserrat"/>
                <a:ea typeface="Montserrat"/>
                <a:cs typeface="Montserrat"/>
                <a:sym typeface="Montserrat"/>
              </a:rPr>
              <a:t>SEASON TICKETS     </a:t>
            </a:r>
            <a:endParaRPr sz="1800" b="0" i="0" u="none" strike="noStrike" cap="none">
              <a:solidFill>
                <a:srgbClr val="000000"/>
              </a:solidFill>
              <a:latin typeface="Montserrat Medium"/>
              <a:ea typeface="Montserrat Medium"/>
              <a:cs typeface="Montserrat Medium"/>
              <a:sym typeface="Montserrat Medium"/>
            </a:endParaRPr>
          </a:p>
        </p:txBody>
      </p:sp>
      <p:pic>
        <p:nvPicPr>
          <p:cNvPr id="337" name="Google Shape;337;g13d29f74588_1_80"/>
          <p:cNvPicPr preferRelativeResize="0"/>
          <p:nvPr/>
        </p:nvPicPr>
        <p:blipFill rotWithShape="1">
          <a:blip r:embed="rId5">
            <a:alphaModFix/>
          </a:blip>
          <a:srcRect/>
          <a:stretch/>
        </p:blipFill>
        <p:spPr>
          <a:xfrm>
            <a:off x="13114238" y="3362866"/>
            <a:ext cx="3814350" cy="1838686"/>
          </a:xfrm>
          <a:prstGeom prst="rect">
            <a:avLst/>
          </a:prstGeom>
          <a:noFill/>
          <a:ln>
            <a:noFill/>
          </a:ln>
        </p:spPr>
      </p:pic>
      <p:pic>
        <p:nvPicPr>
          <p:cNvPr id="338" name="Google Shape;338;g13d29f74588_1_80"/>
          <p:cNvPicPr preferRelativeResize="0"/>
          <p:nvPr/>
        </p:nvPicPr>
        <p:blipFill rotWithShape="1">
          <a:blip r:embed="rId6">
            <a:alphaModFix/>
          </a:blip>
          <a:srcRect/>
          <a:stretch/>
        </p:blipFill>
        <p:spPr>
          <a:xfrm>
            <a:off x="11640260" y="5424918"/>
            <a:ext cx="3814354" cy="1107070"/>
          </a:xfrm>
          <a:prstGeom prst="rect">
            <a:avLst/>
          </a:prstGeom>
          <a:noFill/>
          <a:ln>
            <a:noFill/>
          </a:ln>
        </p:spPr>
      </p:pic>
      <p:pic>
        <p:nvPicPr>
          <p:cNvPr id="339" name="Google Shape;339;g13d29f74588_1_80"/>
          <p:cNvPicPr preferRelativeResize="0"/>
          <p:nvPr/>
        </p:nvPicPr>
        <p:blipFill rotWithShape="1">
          <a:blip r:embed="rId7">
            <a:alphaModFix/>
          </a:blip>
          <a:srcRect/>
          <a:stretch/>
        </p:blipFill>
        <p:spPr>
          <a:xfrm>
            <a:off x="4003380" y="5378002"/>
            <a:ext cx="2700062" cy="1677773"/>
          </a:xfrm>
          <a:prstGeom prst="rect">
            <a:avLst/>
          </a:prstGeom>
          <a:noFill/>
          <a:ln>
            <a:noFill/>
          </a:ln>
        </p:spPr>
      </p:pic>
      <p:pic>
        <p:nvPicPr>
          <p:cNvPr id="340" name="Google Shape;340;g13d29f74588_1_80"/>
          <p:cNvPicPr preferRelativeResize="0"/>
          <p:nvPr/>
        </p:nvPicPr>
        <p:blipFill rotWithShape="1">
          <a:blip r:embed="rId8">
            <a:alphaModFix/>
          </a:blip>
          <a:srcRect/>
          <a:stretch/>
        </p:blipFill>
        <p:spPr>
          <a:xfrm>
            <a:off x="5814325" y="3307437"/>
            <a:ext cx="1782364" cy="1877171"/>
          </a:xfrm>
          <a:prstGeom prst="rect">
            <a:avLst/>
          </a:prstGeom>
          <a:noFill/>
          <a:ln>
            <a:noFill/>
          </a:ln>
        </p:spPr>
      </p:pic>
      <p:sp>
        <p:nvSpPr>
          <p:cNvPr id="341" name="Google Shape;341;g13d29f74588_1_80"/>
          <p:cNvSpPr txBox="1"/>
          <p:nvPr/>
        </p:nvSpPr>
        <p:spPr>
          <a:xfrm>
            <a:off x="1846800" y="8566625"/>
            <a:ext cx="15813600" cy="5850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Medium"/>
                <a:ea typeface="Montserrat Medium"/>
                <a:cs typeface="Montserrat Medium"/>
                <a:sym typeface="Montserrat Medium"/>
              </a:rPr>
              <a:t>“Individual shows”, “performances”, “concert tickets”</a:t>
            </a:r>
            <a:endParaRPr sz="3800" b="0" i="0" u="none" strike="noStrike" cap="none">
              <a:solidFill>
                <a:srgbClr val="303926"/>
              </a:solidFill>
              <a:latin typeface="Montserrat Medium"/>
              <a:ea typeface="Montserrat Medium"/>
              <a:cs typeface="Montserrat Medium"/>
              <a:sym typeface="Montserrat Medium"/>
            </a:endParaRPr>
          </a:p>
        </p:txBody>
      </p:sp>
      <p:pic>
        <p:nvPicPr>
          <p:cNvPr id="342" name="Google Shape;342;g13d29f74588_1_80"/>
          <p:cNvPicPr preferRelativeResize="0"/>
          <p:nvPr/>
        </p:nvPicPr>
        <p:blipFill rotWithShape="1">
          <a:blip r:embed="rId9">
            <a:alphaModFix/>
          </a:blip>
          <a:srcRect/>
          <a:stretch/>
        </p:blipFill>
        <p:spPr>
          <a:xfrm>
            <a:off x="639934" y="514326"/>
            <a:ext cx="1816472" cy="1588588"/>
          </a:xfrm>
          <a:prstGeom prst="rect">
            <a:avLst/>
          </a:prstGeom>
          <a:noFill/>
          <a:ln>
            <a:noFill/>
          </a:ln>
        </p:spPr>
      </p:pic>
      <p:sp>
        <p:nvSpPr>
          <p:cNvPr id="343" name="Google Shape;343;g13d29f74588_1_80"/>
          <p:cNvSpPr txBox="1"/>
          <p:nvPr/>
        </p:nvSpPr>
        <p:spPr>
          <a:xfrm>
            <a:off x="3161970" y="795288"/>
            <a:ext cx="14659500" cy="923400"/>
          </a:xfrm>
          <a:prstGeom prst="rect">
            <a:avLst/>
          </a:prstGeom>
          <a:noFill/>
          <a:ln>
            <a:noFill/>
          </a:ln>
        </p:spPr>
        <p:txBody>
          <a:bodyPr spcFirstLastPara="1" wrap="square" lIns="0" tIns="0" rIns="0" bIns="0" anchor="t" anchorCtr="0">
            <a:spAutoFit/>
          </a:bodyPr>
          <a:lstStyle/>
          <a:p>
            <a:pPr marL="0" marR="0" lvl="0" indent="0" algn="l" rtl="0">
              <a:lnSpc>
                <a:spcPct val="129004"/>
              </a:lnSpc>
              <a:spcBef>
                <a:spcPts val="0"/>
              </a:spcBef>
              <a:spcAft>
                <a:spcPts val="0"/>
              </a:spcAft>
              <a:buClr>
                <a:srgbClr val="000000"/>
              </a:buClr>
              <a:buSzPts val="5999"/>
              <a:buFont typeface="Arial"/>
              <a:buNone/>
            </a:pPr>
            <a:r>
              <a:rPr lang="en-US" sz="5999" b="1" i="0" u="none" strike="noStrike" cap="none">
                <a:solidFill>
                  <a:srgbClr val="303926"/>
                </a:solidFill>
                <a:latin typeface="Playfair Display SC"/>
                <a:ea typeface="Playfair Display SC"/>
                <a:cs typeface="Playfair Display SC"/>
                <a:sym typeface="Playfair Display SC"/>
              </a:rPr>
              <a:t>Beware “Insider” Phrases</a:t>
            </a:r>
            <a:endParaRPr sz="1400" b="1" i="0" u="none" strike="noStrike" cap="none">
              <a:solidFill>
                <a:srgbClr val="000000"/>
              </a:solidFill>
              <a:latin typeface="Playfair Display SC"/>
              <a:ea typeface="Playfair Display SC"/>
              <a:cs typeface="Playfair Display SC"/>
              <a:sym typeface="Playfair Display S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1000"/>
                                        <p:tgtEl>
                                          <p:spTgt spid="330"/>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34"/>
                                        </p:tgtEl>
                                        <p:attrNameLst>
                                          <p:attrName>style.visibility</p:attrName>
                                        </p:attrNameLst>
                                      </p:cBhvr>
                                      <p:to>
                                        <p:strVal val="visible"/>
                                      </p:to>
                                    </p:set>
                                    <p:animEffect transition="in" filter="fade">
                                      <p:cBhvr>
                                        <p:cTn id="11" dur="1000"/>
                                        <p:tgtEl>
                                          <p:spTgt spid="33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40"/>
                                        </p:tgtEl>
                                        <p:attrNameLst>
                                          <p:attrName>style.visibility</p:attrName>
                                        </p:attrNameLst>
                                      </p:cBhvr>
                                      <p:to>
                                        <p:strVal val="visible"/>
                                      </p:to>
                                    </p:set>
                                    <p:animEffect transition="in" filter="fade">
                                      <p:cBhvr>
                                        <p:cTn id="15" dur="1000"/>
                                        <p:tgtEl>
                                          <p:spTgt spid="340"/>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39"/>
                                        </p:tgtEl>
                                        <p:attrNameLst>
                                          <p:attrName>style.visibility</p:attrName>
                                        </p:attrNameLst>
                                      </p:cBhvr>
                                      <p:to>
                                        <p:strVal val="visible"/>
                                      </p:to>
                                    </p:set>
                                    <p:animEffect transition="in" filter="fade">
                                      <p:cBhvr>
                                        <p:cTn id="19" dur="1000"/>
                                        <p:tgtEl>
                                          <p:spTgt spid="33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336"/>
                                        </p:tgtEl>
                                        <p:attrNameLst>
                                          <p:attrName>style.visibility</p:attrName>
                                        </p:attrNameLst>
                                      </p:cBhvr>
                                      <p:to>
                                        <p:strVal val="visible"/>
                                      </p:to>
                                    </p:set>
                                    <p:anim calcmode="lin" valueType="num">
                                      <p:cBhvr additive="base">
                                        <p:cTn id="24" dur="1000"/>
                                        <p:tgtEl>
                                          <p:spTgt spid="336"/>
                                        </p:tgtEl>
                                        <p:attrNameLst>
                                          <p:attrName>ppt_x</p:attrName>
                                        </p:attrNameLst>
                                      </p:cBhvr>
                                      <p:tavLst>
                                        <p:tav tm="0">
                                          <p:val>
                                            <p:strVal val="#ppt_x+1"/>
                                          </p:val>
                                        </p:tav>
                                        <p:tav tm="100000">
                                          <p:val>
                                            <p:strVal val="#ppt_x"/>
                                          </p:val>
                                        </p:tav>
                                      </p:tavLst>
                                    </p:anim>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333"/>
                                        </p:tgtEl>
                                        <p:attrNameLst>
                                          <p:attrName>style.visibility</p:attrName>
                                        </p:attrNameLst>
                                      </p:cBhvr>
                                      <p:to>
                                        <p:strVal val="visible"/>
                                      </p:to>
                                    </p:set>
                                    <p:animEffect transition="in" filter="fade">
                                      <p:cBhvr>
                                        <p:cTn id="28" dur="1000"/>
                                        <p:tgtEl>
                                          <p:spTgt spid="333"/>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337"/>
                                        </p:tgtEl>
                                        <p:attrNameLst>
                                          <p:attrName>style.visibility</p:attrName>
                                        </p:attrNameLst>
                                      </p:cBhvr>
                                      <p:to>
                                        <p:strVal val="visible"/>
                                      </p:to>
                                    </p:set>
                                    <p:animEffect transition="in" filter="fade">
                                      <p:cBhvr>
                                        <p:cTn id="32" dur="1000"/>
                                        <p:tgtEl>
                                          <p:spTgt spid="337"/>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338"/>
                                        </p:tgtEl>
                                        <p:attrNameLst>
                                          <p:attrName>style.visibility</p:attrName>
                                        </p:attrNameLst>
                                      </p:cBhvr>
                                      <p:to>
                                        <p:strVal val="visible"/>
                                      </p:to>
                                    </p:set>
                                    <p:animEffect transition="in" filter="fade">
                                      <p:cBhvr>
                                        <p:cTn id="36" dur="1000"/>
                                        <p:tgtEl>
                                          <p:spTgt spid="33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32"/>
                                        </p:tgtEl>
                                        <p:attrNameLst>
                                          <p:attrName>style.visibility</p:attrName>
                                        </p:attrNameLst>
                                      </p:cBhvr>
                                      <p:to>
                                        <p:strVal val="visible"/>
                                      </p:to>
                                    </p:set>
                                    <p:animEffect transition="in" filter="fade">
                                      <p:cBhvr>
                                        <p:cTn id="41" dur="1000"/>
                                        <p:tgtEl>
                                          <p:spTgt spid="3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41"/>
                                        </p:tgtEl>
                                        <p:attrNameLst>
                                          <p:attrName>style.visibility</p:attrName>
                                        </p:attrNameLst>
                                      </p:cBhvr>
                                      <p:to>
                                        <p:strVal val="visible"/>
                                      </p:to>
                                    </p:set>
                                    <p:animEffect transition="in" filter="fade">
                                      <p:cBhvr>
                                        <p:cTn id="46" dur="10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347"/>
        <p:cNvGrpSpPr/>
        <p:nvPr/>
      </p:nvGrpSpPr>
      <p:grpSpPr>
        <a:xfrm>
          <a:off x="0" y="0"/>
          <a:ext cx="0" cy="0"/>
          <a:chOff x="0" y="0"/>
          <a:chExt cx="0" cy="0"/>
        </a:xfrm>
      </p:grpSpPr>
      <p:pic>
        <p:nvPicPr>
          <p:cNvPr id="348" name="Google Shape;348;gf4988954f0_0_180"/>
          <p:cNvPicPr preferRelativeResize="0"/>
          <p:nvPr/>
        </p:nvPicPr>
        <p:blipFill rotWithShape="1">
          <a:blip r:embed="rId3">
            <a:alphaModFix/>
          </a:blip>
          <a:srcRect/>
          <a:stretch/>
        </p:blipFill>
        <p:spPr>
          <a:xfrm>
            <a:off x="639934" y="514326"/>
            <a:ext cx="1816472" cy="1588588"/>
          </a:xfrm>
          <a:prstGeom prst="rect">
            <a:avLst/>
          </a:prstGeom>
          <a:noFill/>
          <a:ln>
            <a:noFill/>
          </a:ln>
        </p:spPr>
      </p:pic>
      <p:pic>
        <p:nvPicPr>
          <p:cNvPr id="349" name="Google Shape;349;gf4988954f0_0_180"/>
          <p:cNvPicPr preferRelativeResize="0"/>
          <p:nvPr/>
        </p:nvPicPr>
        <p:blipFill rotWithShape="1">
          <a:blip r:embed="rId4">
            <a:alphaModFix/>
          </a:blip>
          <a:srcRect/>
          <a:stretch/>
        </p:blipFill>
        <p:spPr>
          <a:xfrm>
            <a:off x="1028700" y="3551863"/>
            <a:ext cx="1161183" cy="317874"/>
          </a:xfrm>
          <a:prstGeom prst="rect">
            <a:avLst/>
          </a:prstGeom>
          <a:noFill/>
          <a:ln>
            <a:noFill/>
          </a:ln>
        </p:spPr>
      </p:pic>
      <p:pic>
        <p:nvPicPr>
          <p:cNvPr id="350" name="Google Shape;350;gf4988954f0_0_180"/>
          <p:cNvPicPr preferRelativeResize="0"/>
          <p:nvPr/>
        </p:nvPicPr>
        <p:blipFill rotWithShape="1">
          <a:blip r:embed="rId4">
            <a:alphaModFix/>
          </a:blip>
          <a:srcRect/>
          <a:stretch/>
        </p:blipFill>
        <p:spPr>
          <a:xfrm>
            <a:off x="1028700" y="5103167"/>
            <a:ext cx="1161183" cy="317874"/>
          </a:xfrm>
          <a:prstGeom prst="rect">
            <a:avLst/>
          </a:prstGeom>
          <a:noFill/>
          <a:ln>
            <a:noFill/>
          </a:ln>
        </p:spPr>
      </p:pic>
      <p:pic>
        <p:nvPicPr>
          <p:cNvPr id="351" name="Google Shape;351;gf4988954f0_0_180"/>
          <p:cNvPicPr preferRelativeResize="0"/>
          <p:nvPr/>
        </p:nvPicPr>
        <p:blipFill rotWithShape="1">
          <a:blip r:embed="rId4">
            <a:alphaModFix/>
          </a:blip>
          <a:srcRect/>
          <a:stretch/>
        </p:blipFill>
        <p:spPr>
          <a:xfrm>
            <a:off x="1028700" y="6654472"/>
            <a:ext cx="1161183" cy="317874"/>
          </a:xfrm>
          <a:prstGeom prst="rect">
            <a:avLst/>
          </a:prstGeom>
          <a:noFill/>
          <a:ln>
            <a:noFill/>
          </a:ln>
        </p:spPr>
      </p:pic>
      <p:sp>
        <p:nvSpPr>
          <p:cNvPr id="352" name="Google Shape;352;gf4988954f0_0_180"/>
          <p:cNvSpPr txBox="1"/>
          <p:nvPr/>
        </p:nvSpPr>
        <p:spPr>
          <a:xfrm>
            <a:off x="553103" y="9571953"/>
            <a:ext cx="16810800" cy="415500"/>
          </a:xfrm>
          <a:prstGeom prst="rect">
            <a:avLst/>
          </a:prstGeom>
          <a:noFill/>
          <a:ln>
            <a:noFill/>
          </a:ln>
        </p:spPr>
        <p:txBody>
          <a:bodyPr spcFirstLastPara="1" wrap="square" lIns="0" tIns="0" rIns="0" bIns="0" anchor="t" anchorCtr="0">
            <a:spAutoFit/>
          </a:bodyPr>
          <a:lstStyle/>
          <a:p>
            <a:pPr marL="0" marR="0" lvl="0" indent="0" algn="l" rtl="0">
              <a:lnSpc>
                <a:spcPct val="129009"/>
              </a:lnSpc>
              <a:spcBef>
                <a:spcPts val="0"/>
              </a:spcBef>
              <a:spcAft>
                <a:spcPts val="0"/>
              </a:spcAft>
              <a:buClr>
                <a:srgbClr val="000000"/>
              </a:buClr>
              <a:buSzPts val="2699"/>
              <a:buFont typeface="Arial"/>
              <a:buNone/>
            </a:pPr>
            <a:r>
              <a:rPr lang="en-US" sz="2699" b="0" i="0" u="none" strike="noStrike" cap="none">
                <a:solidFill>
                  <a:srgbClr val="303926"/>
                </a:solidFill>
                <a:latin typeface="Playfair Display SC"/>
                <a:ea typeface="Playfair Display SC"/>
                <a:cs typeface="Playfair Display SC"/>
                <a:sym typeface="Playfair Display SC"/>
              </a:rPr>
              <a:t>Crafting Communications For Multiple Audience Segments​</a:t>
            </a:r>
            <a:endParaRPr sz="1400" b="0" i="0" u="none" strike="noStrike" cap="none">
              <a:solidFill>
                <a:srgbClr val="000000"/>
              </a:solidFill>
              <a:latin typeface="Arial"/>
              <a:ea typeface="Arial"/>
              <a:cs typeface="Arial"/>
              <a:sym typeface="Arial"/>
            </a:endParaRPr>
          </a:p>
        </p:txBody>
      </p:sp>
      <p:sp>
        <p:nvSpPr>
          <p:cNvPr id="353" name="Google Shape;353;gf4988954f0_0_180"/>
          <p:cNvSpPr txBox="1"/>
          <p:nvPr/>
        </p:nvSpPr>
        <p:spPr>
          <a:xfrm>
            <a:off x="3161970" y="795288"/>
            <a:ext cx="14659500" cy="923400"/>
          </a:xfrm>
          <a:prstGeom prst="rect">
            <a:avLst/>
          </a:prstGeom>
          <a:noFill/>
          <a:ln>
            <a:noFill/>
          </a:ln>
        </p:spPr>
        <p:txBody>
          <a:bodyPr spcFirstLastPara="1" wrap="square" lIns="0" tIns="0" rIns="0" bIns="0" anchor="t" anchorCtr="0">
            <a:spAutoFit/>
          </a:bodyPr>
          <a:lstStyle/>
          <a:p>
            <a:pPr marL="0" marR="0" lvl="0" indent="0" algn="l" rtl="0">
              <a:lnSpc>
                <a:spcPct val="129004"/>
              </a:lnSpc>
              <a:spcBef>
                <a:spcPts val="0"/>
              </a:spcBef>
              <a:spcAft>
                <a:spcPts val="0"/>
              </a:spcAft>
              <a:buClr>
                <a:srgbClr val="000000"/>
              </a:buClr>
              <a:buSzPts val="5999"/>
              <a:buFont typeface="Arial"/>
              <a:buNone/>
            </a:pPr>
            <a:r>
              <a:rPr lang="en-US" sz="5999" b="1" i="0" u="none" strike="noStrike" cap="none">
                <a:solidFill>
                  <a:srgbClr val="303926"/>
                </a:solidFill>
                <a:latin typeface="Playfair Display SC"/>
                <a:ea typeface="Playfair Display SC"/>
                <a:cs typeface="Playfair Display SC"/>
                <a:sym typeface="Playfair Display SC"/>
              </a:rPr>
              <a:t>Beware “Insider” Phrases</a:t>
            </a:r>
            <a:endParaRPr sz="1400" b="1" i="0" u="none" strike="noStrike" cap="none">
              <a:solidFill>
                <a:srgbClr val="000000"/>
              </a:solidFill>
              <a:latin typeface="Playfair Display SC"/>
              <a:ea typeface="Playfair Display SC"/>
              <a:cs typeface="Playfair Display SC"/>
              <a:sym typeface="Playfair Display SC"/>
            </a:endParaRPr>
          </a:p>
        </p:txBody>
      </p:sp>
      <p:sp>
        <p:nvSpPr>
          <p:cNvPr id="354" name="Google Shape;354;gf4988954f0_0_180"/>
          <p:cNvSpPr txBox="1"/>
          <p:nvPr/>
        </p:nvSpPr>
        <p:spPr>
          <a:xfrm>
            <a:off x="2454900" y="3016100"/>
            <a:ext cx="13745100" cy="1169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a:ea typeface="Montserrat"/>
                <a:cs typeface="Montserrat"/>
                <a:sym typeface="Montserrat"/>
              </a:rPr>
              <a:t>Your language choices may be subjective, alienating, or </a:t>
            </a:r>
            <a:br>
              <a:rPr lang="en-US" sz="3800" b="0" i="0" u="none" strike="noStrike" cap="none">
                <a:solidFill>
                  <a:srgbClr val="303926"/>
                </a:solidFill>
                <a:latin typeface="Montserrat"/>
                <a:ea typeface="Montserrat"/>
                <a:cs typeface="Montserrat"/>
                <a:sym typeface="Montserrat"/>
              </a:rPr>
            </a:br>
            <a:r>
              <a:rPr lang="en-US" sz="3800" b="0" i="0" u="none" strike="noStrike" cap="none">
                <a:solidFill>
                  <a:srgbClr val="303926"/>
                </a:solidFill>
                <a:latin typeface="Montserrat"/>
                <a:ea typeface="Montserrat"/>
                <a:cs typeface="Montserrat"/>
                <a:sym typeface="Montserrat"/>
              </a:rPr>
              <a:t>confusing new audiences.</a:t>
            </a:r>
            <a:endParaRPr sz="1400" b="0" i="0" u="none" strike="noStrike" cap="none">
              <a:solidFill>
                <a:srgbClr val="000000"/>
              </a:solidFill>
              <a:latin typeface="Montserrat"/>
              <a:ea typeface="Montserrat"/>
              <a:cs typeface="Montserrat"/>
              <a:sym typeface="Montserrat"/>
            </a:endParaRPr>
          </a:p>
        </p:txBody>
      </p:sp>
      <p:sp>
        <p:nvSpPr>
          <p:cNvPr id="355" name="Google Shape;355;gf4988954f0_0_180"/>
          <p:cNvSpPr txBox="1"/>
          <p:nvPr/>
        </p:nvSpPr>
        <p:spPr>
          <a:xfrm>
            <a:off x="2456406" y="4900790"/>
            <a:ext cx="16073700" cy="585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a:ea typeface="Montserrat"/>
                <a:cs typeface="Montserrat"/>
                <a:sym typeface="Montserrat"/>
              </a:rPr>
              <a:t>Align with other industries to use familiar phrases.</a:t>
            </a:r>
            <a:endParaRPr sz="1400" b="0" i="0" u="none" strike="noStrike" cap="none">
              <a:solidFill>
                <a:srgbClr val="000000"/>
              </a:solidFill>
              <a:latin typeface="Montserrat"/>
              <a:ea typeface="Montserrat"/>
              <a:cs typeface="Montserrat"/>
              <a:sym typeface="Montserrat"/>
            </a:endParaRPr>
          </a:p>
        </p:txBody>
      </p:sp>
      <p:sp>
        <p:nvSpPr>
          <p:cNvPr id="356" name="Google Shape;356;gf4988954f0_0_180"/>
          <p:cNvSpPr txBox="1"/>
          <p:nvPr/>
        </p:nvSpPr>
        <p:spPr>
          <a:xfrm>
            <a:off x="2456406" y="6118719"/>
            <a:ext cx="15365100" cy="1169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a:ea typeface="Montserrat"/>
                <a:cs typeface="Montserrat"/>
                <a:sym typeface="Montserrat"/>
              </a:rPr>
              <a:t>Provide definitions and FAQs to guide new audiences through their journey.</a:t>
            </a:r>
            <a:endParaRPr sz="1400" b="0" i="0" u="none" strike="noStrike" cap="none">
              <a:solidFill>
                <a:srgbClr val="000000"/>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anim calcmode="lin" valueType="num">
                                      <p:cBhvr additive="base">
                                        <p:cTn id="7" dur="1000"/>
                                        <p:tgtEl>
                                          <p:spTgt spid="356"/>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351"/>
                                        </p:tgtEl>
                                        <p:attrNameLst>
                                          <p:attrName>style.visibility</p:attrName>
                                        </p:attrNameLst>
                                      </p:cBhvr>
                                      <p:to>
                                        <p:strVal val="visible"/>
                                      </p:to>
                                    </p:set>
                                    <p:anim calcmode="lin" valueType="num">
                                      <p:cBhvr additive="base">
                                        <p:cTn id="10" dur="1000"/>
                                        <p:tgtEl>
                                          <p:spTgt spid="35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360"/>
        <p:cNvGrpSpPr/>
        <p:nvPr/>
      </p:nvGrpSpPr>
      <p:grpSpPr>
        <a:xfrm>
          <a:off x="0" y="0"/>
          <a:ext cx="0" cy="0"/>
          <a:chOff x="0" y="0"/>
          <a:chExt cx="0" cy="0"/>
        </a:xfrm>
      </p:grpSpPr>
      <p:pic>
        <p:nvPicPr>
          <p:cNvPr id="361" name="Google Shape;361;p12"/>
          <p:cNvPicPr preferRelativeResize="0"/>
          <p:nvPr/>
        </p:nvPicPr>
        <p:blipFill rotWithShape="1">
          <a:blip r:embed="rId3">
            <a:alphaModFix/>
          </a:blip>
          <a:srcRect/>
          <a:stretch/>
        </p:blipFill>
        <p:spPr>
          <a:xfrm>
            <a:off x="686289" y="468678"/>
            <a:ext cx="1723761" cy="1679883"/>
          </a:xfrm>
          <a:prstGeom prst="rect">
            <a:avLst/>
          </a:prstGeom>
          <a:noFill/>
          <a:ln>
            <a:noFill/>
          </a:ln>
        </p:spPr>
      </p:pic>
      <p:pic>
        <p:nvPicPr>
          <p:cNvPr id="362" name="Google Shape;362;p12"/>
          <p:cNvPicPr preferRelativeResize="0"/>
          <p:nvPr/>
        </p:nvPicPr>
        <p:blipFill rotWithShape="1">
          <a:blip r:embed="rId4">
            <a:alphaModFix/>
          </a:blip>
          <a:srcRect/>
          <a:stretch/>
        </p:blipFill>
        <p:spPr>
          <a:xfrm>
            <a:off x="896050" y="3838151"/>
            <a:ext cx="1161183" cy="317874"/>
          </a:xfrm>
          <a:prstGeom prst="rect">
            <a:avLst/>
          </a:prstGeom>
          <a:noFill/>
          <a:ln>
            <a:noFill/>
          </a:ln>
        </p:spPr>
      </p:pic>
      <p:pic>
        <p:nvPicPr>
          <p:cNvPr id="363" name="Google Shape;363;p12"/>
          <p:cNvPicPr preferRelativeResize="0"/>
          <p:nvPr/>
        </p:nvPicPr>
        <p:blipFill rotWithShape="1">
          <a:blip r:embed="rId4">
            <a:alphaModFix/>
          </a:blip>
          <a:srcRect/>
          <a:stretch/>
        </p:blipFill>
        <p:spPr>
          <a:xfrm>
            <a:off x="896050" y="5770455"/>
            <a:ext cx="1161183" cy="317874"/>
          </a:xfrm>
          <a:prstGeom prst="rect">
            <a:avLst/>
          </a:prstGeom>
          <a:noFill/>
          <a:ln>
            <a:noFill/>
          </a:ln>
        </p:spPr>
      </p:pic>
      <p:sp>
        <p:nvSpPr>
          <p:cNvPr id="364" name="Google Shape;364;p12"/>
          <p:cNvSpPr txBox="1"/>
          <p:nvPr/>
        </p:nvSpPr>
        <p:spPr>
          <a:xfrm>
            <a:off x="3161970" y="795288"/>
            <a:ext cx="14659500" cy="923400"/>
          </a:xfrm>
          <a:prstGeom prst="rect">
            <a:avLst/>
          </a:prstGeom>
          <a:noFill/>
          <a:ln>
            <a:noFill/>
          </a:ln>
        </p:spPr>
        <p:txBody>
          <a:bodyPr spcFirstLastPara="1" wrap="square" lIns="0" tIns="0" rIns="0" bIns="0" anchor="t" anchorCtr="0">
            <a:spAutoFit/>
          </a:bodyPr>
          <a:lstStyle/>
          <a:p>
            <a:pPr marL="0" marR="0" lvl="0" indent="0" algn="l" rtl="0">
              <a:lnSpc>
                <a:spcPct val="129004"/>
              </a:lnSpc>
              <a:spcBef>
                <a:spcPts val="0"/>
              </a:spcBef>
              <a:spcAft>
                <a:spcPts val="0"/>
              </a:spcAft>
              <a:buClr>
                <a:srgbClr val="000000"/>
              </a:buClr>
              <a:buSzPts val="5999"/>
              <a:buFont typeface="Arial"/>
              <a:buNone/>
            </a:pPr>
            <a:r>
              <a:rPr lang="en-US" sz="5999" b="1" i="0" u="none" strike="noStrike" cap="none">
                <a:solidFill>
                  <a:srgbClr val="303926"/>
                </a:solidFill>
                <a:latin typeface="Playfair Display SC"/>
                <a:ea typeface="Playfair Display SC"/>
                <a:cs typeface="Playfair Display SC"/>
                <a:sym typeface="Playfair Display SC"/>
              </a:rPr>
              <a:t>One Ad May Not Fit All</a:t>
            </a:r>
            <a:endParaRPr sz="1400" b="1" i="0" u="none" strike="noStrike" cap="none">
              <a:solidFill>
                <a:srgbClr val="000000"/>
              </a:solidFill>
              <a:latin typeface="Playfair Display SC"/>
              <a:ea typeface="Playfair Display SC"/>
              <a:cs typeface="Playfair Display SC"/>
              <a:sym typeface="Playfair Display SC"/>
            </a:endParaRPr>
          </a:p>
        </p:txBody>
      </p:sp>
      <p:sp>
        <p:nvSpPr>
          <p:cNvPr id="365" name="Google Shape;365;p12"/>
          <p:cNvSpPr txBox="1"/>
          <p:nvPr/>
        </p:nvSpPr>
        <p:spPr>
          <a:xfrm>
            <a:off x="2323756" y="3635774"/>
            <a:ext cx="16073700" cy="12576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a:ea typeface="Montserrat"/>
                <a:cs typeface="Montserrat"/>
                <a:sym typeface="Montserrat"/>
              </a:rPr>
              <a:t>Not all audiences need the same information, or are interested in the same benefits.</a:t>
            </a:r>
            <a:endParaRPr sz="3800" b="0" i="0" u="none" strike="noStrike" cap="none">
              <a:solidFill>
                <a:srgbClr val="303926"/>
              </a:solidFill>
              <a:latin typeface="Montserrat"/>
              <a:ea typeface="Montserrat"/>
              <a:cs typeface="Montserrat"/>
              <a:sym typeface="Montserrat"/>
            </a:endParaRPr>
          </a:p>
        </p:txBody>
      </p:sp>
      <p:sp>
        <p:nvSpPr>
          <p:cNvPr id="366" name="Google Shape;366;p12"/>
          <p:cNvSpPr txBox="1"/>
          <p:nvPr/>
        </p:nvSpPr>
        <p:spPr>
          <a:xfrm>
            <a:off x="2323756" y="5393640"/>
            <a:ext cx="16073700" cy="12576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a:ea typeface="Montserrat"/>
                <a:cs typeface="Montserrat"/>
                <a:sym typeface="Montserrat"/>
              </a:rPr>
              <a:t>If you're investing in new media opportunities, be thoughtful about what information that new audience may want or need.</a:t>
            </a:r>
            <a:endParaRPr sz="1400" b="0" i="0" u="none" strike="noStrike" cap="none">
              <a:solidFill>
                <a:srgbClr val="303926"/>
              </a:solidFill>
              <a:latin typeface="Montserrat"/>
              <a:ea typeface="Montserrat"/>
              <a:cs typeface="Montserrat"/>
              <a:sym typeface="Montserrat"/>
            </a:endParaRPr>
          </a:p>
        </p:txBody>
      </p:sp>
      <p:sp>
        <p:nvSpPr>
          <p:cNvPr id="367" name="Google Shape;367;p12"/>
          <p:cNvSpPr txBox="1"/>
          <p:nvPr/>
        </p:nvSpPr>
        <p:spPr>
          <a:xfrm>
            <a:off x="553103" y="9571953"/>
            <a:ext cx="16810800" cy="415500"/>
          </a:xfrm>
          <a:prstGeom prst="rect">
            <a:avLst/>
          </a:prstGeom>
          <a:noFill/>
          <a:ln>
            <a:noFill/>
          </a:ln>
        </p:spPr>
        <p:txBody>
          <a:bodyPr spcFirstLastPara="1" wrap="square" lIns="0" tIns="0" rIns="0" bIns="0" anchor="t" anchorCtr="0">
            <a:spAutoFit/>
          </a:bodyPr>
          <a:lstStyle/>
          <a:p>
            <a:pPr marL="0" marR="0" lvl="0" indent="0" algn="l" rtl="0">
              <a:lnSpc>
                <a:spcPct val="129009"/>
              </a:lnSpc>
              <a:spcBef>
                <a:spcPts val="0"/>
              </a:spcBef>
              <a:spcAft>
                <a:spcPts val="0"/>
              </a:spcAft>
              <a:buClr>
                <a:srgbClr val="000000"/>
              </a:buClr>
              <a:buSzPts val="2699"/>
              <a:buFont typeface="Arial"/>
              <a:buNone/>
            </a:pPr>
            <a:r>
              <a:rPr lang="en-US" sz="2699" b="0" i="0" u="none" strike="noStrike" cap="none">
                <a:solidFill>
                  <a:srgbClr val="303926"/>
                </a:solidFill>
                <a:latin typeface="Playfair Display SC"/>
                <a:ea typeface="Playfair Display SC"/>
                <a:cs typeface="Playfair Display SC"/>
                <a:sym typeface="Playfair Display SC"/>
              </a:rPr>
              <a:t>Crafting Communications For Multiple Audience Segments​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65"/>
                                        </p:tgtEl>
                                        <p:attrNameLst>
                                          <p:attrName>style.visibility</p:attrName>
                                        </p:attrNameLst>
                                      </p:cBhvr>
                                      <p:to>
                                        <p:strVal val="visible"/>
                                      </p:to>
                                    </p:set>
                                    <p:anim calcmode="lin" valueType="num">
                                      <p:cBhvr additive="base">
                                        <p:cTn id="7" dur="1000"/>
                                        <p:tgtEl>
                                          <p:spTgt spid="365"/>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362"/>
                                        </p:tgtEl>
                                        <p:attrNameLst>
                                          <p:attrName>style.visibility</p:attrName>
                                        </p:attrNameLst>
                                      </p:cBhvr>
                                      <p:to>
                                        <p:strVal val="visible"/>
                                      </p:to>
                                    </p:set>
                                    <p:anim calcmode="lin" valueType="num">
                                      <p:cBhvr additive="base">
                                        <p:cTn id="10" dur="1000"/>
                                        <p:tgtEl>
                                          <p:spTgt spid="362"/>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66"/>
                                        </p:tgtEl>
                                        <p:attrNameLst>
                                          <p:attrName>style.visibility</p:attrName>
                                        </p:attrNameLst>
                                      </p:cBhvr>
                                      <p:to>
                                        <p:strVal val="visible"/>
                                      </p:to>
                                    </p:set>
                                    <p:anim calcmode="lin" valueType="num">
                                      <p:cBhvr additive="base">
                                        <p:cTn id="15" dur="1000"/>
                                        <p:tgtEl>
                                          <p:spTgt spid="366"/>
                                        </p:tgtEl>
                                        <p:attrNameLst>
                                          <p:attrName>ppt_x</p:attrName>
                                        </p:attrNameLst>
                                      </p:cBhvr>
                                      <p:tavLst>
                                        <p:tav tm="0">
                                          <p:val>
                                            <p:strVal val="#ppt_x-1"/>
                                          </p:val>
                                        </p:tav>
                                        <p:tav tm="100000">
                                          <p:val>
                                            <p:strVal val="#ppt_x"/>
                                          </p:val>
                                        </p:tav>
                                      </p:tavLst>
                                    </p:anim>
                                  </p:childTnLst>
                                </p:cTn>
                              </p:par>
                              <p:par>
                                <p:cTn id="16" presetID="2" presetClass="entr" presetSubtype="8" fill="hold" nodeType="withEffect">
                                  <p:stCondLst>
                                    <p:cond delay="0"/>
                                  </p:stCondLst>
                                  <p:childTnLst>
                                    <p:set>
                                      <p:cBhvr>
                                        <p:cTn id="17" dur="1" fill="hold">
                                          <p:stCondLst>
                                            <p:cond delay="0"/>
                                          </p:stCondLst>
                                        </p:cTn>
                                        <p:tgtEl>
                                          <p:spTgt spid="363"/>
                                        </p:tgtEl>
                                        <p:attrNameLst>
                                          <p:attrName>style.visibility</p:attrName>
                                        </p:attrNameLst>
                                      </p:cBhvr>
                                      <p:to>
                                        <p:strVal val="visible"/>
                                      </p:to>
                                    </p:set>
                                    <p:anim calcmode="lin" valueType="num">
                                      <p:cBhvr additive="base">
                                        <p:cTn id="18" dur="1000"/>
                                        <p:tgtEl>
                                          <p:spTgt spid="36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371"/>
        <p:cNvGrpSpPr/>
        <p:nvPr/>
      </p:nvGrpSpPr>
      <p:grpSpPr>
        <a:xfrm>
          <a:off x="0" y="0"/>
          <a:ext cx="0" cy="0"/>
          <a:chOff x="0" y="0"/>
          <a:chExt cx="0" cy="0"/>
        </a:xfrm>
      </p:grpSpPr>
      <p:pic>
        <p:nvPicPr>
          <p:cNvPr id="372" name="Google Shape;372;g13e5cfd034d_0_12"/>
          <p:cNvPicPr preferRelativeResize="0"/>
          <p:nvPr/>
        </p:nvPicPr>
        <p:blipFill rotWithShape="1">
          <a:blip r:embed="rId3">
            <a:alphaModFix/>
          </a:blip>
          <a:srcRect/>
          <a:stretch/>
        </p:blipFill>
        <p:spPr>
          <a:xfrm>
            <a:off x="686289" y="468678"/>
            <a:ext cx="1723761" cy="1679883"/>
          </a:xfrm>
          <a:prstGeom prst="rect">
            <a:avLst/>
          </a:prstGeom>
          <a:noFill/>
          <a:ln>
            <a:noFill/>
          </a:ln>
        </p:spPr>
      </p:pic>
      <p:sp>
        <p:nvSpPr>
          <p:cNvPr id="373" name="Google Shape;373;g13e5cfd034d_0_12"/>
          <p:cNvSpPr txBox="1"/>
          <p:nvPr/>
        </p:nvSpPr>
        <p:spPr>
          <a:xfrm>
            <a:off x="3161970" y="795288"/>
            <a:ext cx="14659500" cy="923400"/>
          </a:xfrm>
          <a:prstGeom prst="rect">
            <a:avLst/>
          </a:prstGeom>
          <a:noFill/>
          <a:ln>
            <a:noFill/>
          </a:ln>
        </p:spPr>
        <p:txBody>
          <a:bodyPr spcFirstLastPara="1" wrap="square" lIns="0" tIns="0" rIns="0" bIns="0" anchor="t" anchorCtr="0">
            <a:spAutoFit/>
          </a:bodyPr>
          <a:lstStyle/>
          <a:p>
            <a:pPr marL="0" marR="0" lvl="0" indent="0" algn="l" rtl="0">
              <a:lnSpc>
                <a:spcPct val="129004"/>
              </a:lnSpc>
              <a:spcBef>
                <a:spcPts val="0"/>
              </a:spcBef>
              <a:spcAft>
                <a:spcPts val="0"/>
              </a:spcAft>
              <a:buClr>
                <a:srgbClr val="000000"/>
              </a:buClr>
              <a:buSzPts val="5999"/>
              <a:buFont typeface="Arial"/>
              <a:buNone/>
            </a:pPr>
            <a:r>
              <a:rPr lang="en-US" sz="5999" b="1" i="0" u="none" strike="noStrike" cap="none">
                <a:solidFill>
                  <a:srgbClr val="303926"/>
                </a:solidFill>
                <a:latin typeface="Playfair Display SC"/>
                <a:ea typeface="Playfair Display SC"/>
                <a:cs typeface="Playfair Display SC"/>
                <a:sym typeface="Playfair Display SC"/>
              </a:rPr>
              <a:t>One Ad May Not Fit All</a:t>
            </a:r>
            <a:endParaRPr sz="1400" b="1" i="0" u="none" strike="noStrike" cap="none">
              <a:solidFill>
                <a:srgbClr val="000000"/>
              </a:solidFill>
              <a:latin typeface="Playfair Display SC"/>
              <a:ea typeface="Playfair Display SC"/>
              <a:cs typeface="Playfair Display SC"/>
              <a:sym typeface="Playfair Display SC"/>
            </a:endParaRPr>
          </a:p>
        </p:txBody>
      </p:sp>
      <p:sp>
        <p:nvSpPr>
          <p:cNvPr id="374" name="Google Shape;374;g13e5cfd034d_0_12"/>
          <p:cNvSpPr txBox="1"/>
          <p:nvPr/>
        </p:nvSpPr>
        <p:spPr>
          <a:xfrm>
            <a:off x="553103" y="9571953"/>
            <a:ext cx="16810800" cy="415500"/>
          </a:xfrm>
          <a:prstGeom prst="rect">
            <a:avLst/>
          </a:prstGeom>
          <a:noFill/>
          <a:ln>
            <a:noFill/>
          </a:ln>
        </p:spPr>
        <p:txBody>
          <a:bodyPr spcFirstLastPara="1" wrap="square" lIns="0" tIns="0" rIns="0" bIns="0" anchor="t" anchorCtr="0">
            <a:spAutoFit/>
          </a:bodyPr>
          <a:lstStyle/>
          <a:p>
            <a:pPr marL="0" marR="0" lvl="0" indent="0" algn="l" rtl="0">
              <a:lnSpc>
                <a:spcPct val="129009"/>
              </a:lnSpc>
              <a:spcBef>
                <a:spcPts val="0"/>
              </a:spcBef>
              <a:spcAft>
                <a:spcPts val="0"/>
              </a:spcAft>
              <a:buClr>
                <a:srgbClr val="000000"/>
              </a:buClr>
              <a:buSzPts val="2699"/>
              <a:buFont typeface="Arial"/>
              <a:buNone/>
            </a:pPr>
            <a:r>
              <a:rPr lang="en-US" sz="2699" b="0" i="0" u="none" strike="noStrike" cap="none">
                <a:solidFill>
                  <a:srgbClr val="303926"/>
                </a:solidFill>
                <a:latin typeface="Playfair Display SC"/>
                <a:ea typeface="Playfair Display SC"/>
                <a:cs typeface="Playfair Display SC"/>
                <a:sym typeface="Playfair Display SC"/>
              </a:rPr>
              <a:t>Crafting Communications For Multiple Audience Segments​</a:t>
            </a:r>
            <a:endParaRPr sz="1400" b="0" i="0" u="none" strike="noStrike" cap="none">
              <a:solidFill>
                <a:srgbClr val="000000"/>
              </a:solidFill>
              <a:latin typeface="Arial"/>
              <a:ea typeface="Arial"/>
              <a:cs typeface="Arial"/>
              <a:sym typeface="Arial"/>
            </a:endParaRPr>
          </a:p>
        </p:txBody>
      </p:sp>
      <p:pic>
        <p:nvPicPr>
          <p:cNvPr id="375" name="Google Shape;375;g13e5cfd034d_0_12"/>
          <p:cNvPicPr preferRelativeResize="0"/>
          <p:nvPr/>
        </p:nvPicPr>
        <p:blipFill rotWithShape="1">
          <a:blip r:embed="rId4">
            <a:alphaModFix/>
          </a:blip>
          <a:srcRect/>
          <a:stretch/>
        </p:blipFill>
        <p:spPr>
          <a:xfrm>
            <a:off x="13109075" y="4785325"/>
            <a:ext cx="4881998" cy="2746108"/>
          </a:xfrm>
          <a:prstGeom prst="rect">
            <a:avLst/>
          </a:prstGeom>
          <a:noFill/>
          <a:ln>
            <a:noFill/>
          </a:ln>
        </p:spPr>
      </p:pic>
      <p:pic>
        <p:nvPicPr>
          <p:cNvPr id="376" name="Google Shape;376;g13e5cfd034d_0_12"/>
          <p:cNvPicPr preferRelativeResize="0"/>
          <p:nvPr/>
        </p:nvPicPr>
        <p:blipFill rotWithShape="1">
          <a:blip r:embed="rId5">
            <a:alphaModFix/>
          </a:blip>
          <a:srcRect/>
          <a:stretch/>
        </p:blipFill>
        <p:spPr>
          <a:xfrm>
            <a:off x="13068985" y="2056839"/>
            <a:ext cx="4922098" cy="2768677"/>
          </a:xfrm>
          <a:prstGeom prst="rect">
            <a:avLst/>
          </a:prstGeom>
          <a:noFill/>
          <a:ln>
            <a:noFill/>
          </a:ln>
        </p:spPr>
      </p:pic>
      <p:pic>
        <p:nvPicPr>
          <p:cNvPr id="377" name="Google Shape;377;g13e5cfd034d_0_12"/>
          <p:cNvPicPr preferRelativeResize="0"/>
          <p:nvPr/>
        </p:nvPicPr>
        <p:blipFill rotWithShape="1">
          <a:blip r:embed="rId6">
            <a:alphaModFix/>
          </a:blip>
          <a:srcRect/>
          <a:stretch/>
        </p:blipFill>
        <p:spPr>
          <a:xfrm>
            <a:off x="8227074" y="6175158"/>
            <a:ext cx="4881998" cy="2746130"/>
          </a:xfrm>
          <a:prstGeom prst="rect">
            <a:avLst/>
          </a:prstGeom>
          <a:noFill/>
          <a:ln>
            <a:noFill/>
          </a:ln>
        </p:spPr>
      </p:pic>
      <p:pic>
        <p:nvPicPr>
          <p:cNvPr id="378" name="Google Shape;378;g13e5cfd034d_0_12"/>
          <p:cNvPicPr preferRelativeResize="0"/>
          <p:nvPr/>
        </p:nvPicPr>
        <p:blipFill rotWithShape="1">
          <a:blip r:embed="rId7">
            <a:alphaModFix/>
          </a:blip>
          <a:srcRect/>
          <a:stretch/>
        </p:blipFill>
        <p:spPr>
          <a:xfrm>
            <a:off x="1143500" y="2645709"/>
            <a:ext cx="6275642" cy="6275599"/>
          </a:xfrm>
          <a:prstGeom prst="rect">
            <a:avLst/>
          </a:prstGeom>
          <a:noFill/>
          <a:ln>
            <a:noFill/>
          </a:ln>
        </p:spPr>
      </p:pic>
      <p:pic>
        <p:nvPicPr>
          <p:cNvPr id="379" name="Google Shape;379;g13e5cfd034d_0_12"/>
          <p:cNvPicPr preferRelativeResize="0"/>
          <p:nvPr/>
        </p:nvPicPr>
        <p:blipFill rotWithShape="1">
          <a:blip r:embed="rId8">
            <a:alphaModFix/>
          </a:blip>
          <a:srcRect/>
          <a:stretch/>
        </p:blipFill>
        <p:spPr>
          <a:xfrm rot="3">
            <a:off x="13069127" y="7531428"/>
            <a:ext cx="4921949" cy="2768669"/>
          </a:xfrm>
          <a:prstGeom prst="rect">
            <a:avLst/>
          </a:prstGeom>
          <a:noFill/>
          <a:ln>
            <a:noFill/>
          </a:ln>
        </p:spPr>
      </p:pic>
      <p:pic>
        <p:nvPicPr>
          <p:cNvPr id="380" name="Google Shape;380;g13e5cfd034d_0_12"/>
          <p:cNvPicPr preferRelativeResize="0"/>
          <p:nvPr/>
        </p:nvPicPr>
        <p:blipFill rotWithShape="1">
          <a:blip r:embed="rId9">
            <a:alphaModFix/>
          </a:blip>
          <a:srcRect/>
          <a:stretch/>
        </p:blipFill>
        <p:spPr>
          <a:xfrm rot="3">
            <a:off x="8227075" y="3429008"/>
            <a:ext cx="4881998" cy="27461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1000"/>
                                        <p:tgtEl>
                                          <p:spTgt spid="3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7"/>
                                        </p:tgtEl>
                                        <p:attrNameLst>
                                          <p:attrName>style.visibility</p:attrName>
                                        </p:attrNameLst>
                                      </p:cBhvr>
                                      <p:to>
                                        <p:strVal val="visible"/>
                                      </p:to>
                                    </p:set>
                                    <p:animEffect transition="in" filter="fade">
                                      <p:cBhvr>
                                        <p:cTn id="12" dur="1100"/>
                                        <p:tgtEl>
                                          <p:spTgt spid="377"/>
                                        </p:tgtEl>
                                      </p:cBhvr>
                                    </p:animEffect>
                                  </p:childTnLst>
                                </p:cTn>
                              </p:par>
                            </p:childTnLst>
                          </p:cTn>
                        </p:par>
                        <p:par>
                          <p:cTn id="13" fill="hold">
                            <p:stCondLst>
                              <p:cond delay="1100"/>
                            </p:stCondLst>
                            <p:childTnLst>
                              <p:par>
                                <p:cTn id="14" presetID="10" presetClass="entr" presetSubtype="0" fill="hold" nodeType="afterEffect">
                                  <p:stCondLst>
                                    <p:cond delay="0"/>
                                  </p:stCondLst>
                                  <p:childTnLst>
                                    <p:set>
                                      <p:cBhvr>
                                        <p:cTn id="15" dur="1" fill="hold">
                                          <p:stCondLst>
                                            <p:cond delay="0"/>
                                          </p:stCondLst>
                                        </p:cTn>
                                        <p:tgtEl>
                                          <p:spTgt spid="376"/>
                                        </p:tgtEl>
                                        <p:attrNameLst>
                                          <p:attrName>style.visibility</p:attrName>
                                        </p:attrNameLst>
                                      </p:cBhvr>
                                      <p:to>
                                        <p:strVal val="visible"/>
                                      </p:to>
                                    </p:set>
                                    <p:animEffect transition="in" filter="fade">
                                      <p:cBhvr>
                                        <p:cTn id="16" dur="1000"/>
                                        <p:tgtEl>
                                          <p:spTgt spid="376"/>
                                        </p:tgtEl>
                                      </p:cBhvr>
                                    </p:animEffect>
                                  </p:childTnLst>
                                </p:cTn>
                              </p:par>
                            </p:childTnLst>
                          </p:cTn>
                        </p:par>
                        <p:par>
                          <p:cTn id="17" fill="hold">
                            <p:stCondLst>
                              <p:cond delay="2100"/>
                            </p:stCondLst>
                            <p:childTnLst>
                              <p:par>
                                <p:cTn id="18" presetID="10" presetClass="entr" presetSubtype="0" fill="hold" nodeType="afterEffect">
                                  <p:stCondLst>
                                    <p:cond delay="0"/>
                                  </p:stCondLst>
                                  <p:childTnLst>
                                    <p:set>
                                      <p:cBhvr>
                                        <p:cTn id="19" dur="1" fill="hold">
                                          <p:stCondLst>
                                            <p:cond delay="0"/>
                                          </p:stCondLst>
                                        </p:cTn>
                                        <p:tgtEl>
                                          <p:spTgt spid="375"/>
                                        </p:tgtEl>
                                        <p:attrNameLst>
                                          <p:attrName>style.visibility</p:attrName>
                                        </p:attrNameLst>
                                      </p:cBhvr>
                                      <p:to>
                                        <p:strVal val="visible"/>
                                      </p:to>
                                    </p:set>
                                    <p:animEffect transition="in" filter="fade">
                                      <p:cBhvr>
                                        <p:cTn id="20" dur="1000"/>
                                        <p:tgtEl>
                                          <p:spTgt spid="375"/>
                                        </p:tgtEl>
                                      </p:cBhvr>
                                    </p:animEffect>
                                  </p:childTnLst>
                                </p:cTn>
                              </p:par>
                            </p:childTnLst>
                          </p:cTn>
                        </p:par>
                        <p:par>
                          <p:cTn id="21" fill="hold">
                            <p:stCondLst>
                              <p:cond delay="3100"/>
                            </p:stCondLst>
                            <p:childTnLst>
                              <p:par>
                                <p:cTn id="22" presetID="10" presetClass="entr" presetSubtype="0" fill="hold" nodeType="afterEffect">
                                  <p:stCondLst>
                                    <p:cond delay="0"/>
                                  </p:stCondLst>
                                  <p:childTnLst>
                                    <p:set>
                                      <p:cBhvr>
                                        <p:cTn id="23" dur="1" fill="hold">
                                          <p:stCondLst>
                                            <p:cond delay="0"/>
                                          </p:stCondLst>
                                        </p:cTn>
                                        <p:tgtEl>
                                          <p:spTgt spid="380"/>
                                        </p:tgtEl>
                                        <p:attrNameLst>
                                          <p:attrName>style.visibility</p:attrName>
                                        </p:attrNameLst>
                                      </p:cBhvr>
                                      <p:to>
                                        <p:strVal val="visible"/>
                                      </p:to>
                                    </p:set>
                                    <p:animEffect transition="in" filter="fade">
                                      <p:cBhvr>
                                        <p:cTn id="24" dur="1000"/>
                                        <p:tgtEl>
                                          <p:spTgt spid="380"/>
                                        </p:tgtEl>
                                      </p:cBhvr>
                                    </p:animEffect>
                                  </p:childTnLst>
                                </p:cTn>
                              </p:par>
                            </p:childTnLst>
                          </p:cTn>
                        </p:par>
                        <p:par>
                          <p:cTn id="25" fill="hold">
                            <p:stCondLst>
                              <p:cond delay="4100"/>
                            </p:stCondLst>
                            <p:childTnLst>
                              <p:par>
                                <p:cTn id="26" presetID="10" presetClass="entr" presetSubtype="0" fill="hold" nodeType="afterEffect">
                                  <p:stCondLst>
                                    <p:cond delay="0"/>
                                  </p:stCondLst>
                                  <p:childTnLst>
                                    <p:set>
                                      <p:cBhvr>
                                        <p:cTn id="27" dur="1" fill="hold">
                                          <p:stCondLst>
                                            <p:cond delay="0"/>
                                          </p:stCondLst>
                                        </p:cTn>
                                        <p:tgtEl>
                                          <p:spTgt spid="379"/>
                                        </p:tgtEl>
                                        <p:attrNameLst>
                                          <p:attrName>style.visibility</p:attrName>
                                        </p:attrNameLst>
                                      </p:cBhvr>
                                      <p:to>
                                        <p:strVal val="visible"/>
                                      </p:to>
                                    </p:set>
                                    <p:animEffect transition="in" filter="fade">
                                      <p:cBhvr>
                                        <p:cTn id="28" dur="1000"/>
                                        <p:tgtEl>
                                          <p:spTgt spid="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384"/>
        <p:cNvGrpSpPr/>
        <p:nvPr/>
      </p:nvGrpSpPr>
      <p:grpSpPr>
        <a:xfrm>
          <a:off x="0" y="0"/>
          <a:ext cx="0" cy="0"/>
          <a:chOff x="0" y="0"/>
          <a:chExt cx="0" cy="0"/>
        </a:xfrm>
      </p:grpSpPr>
      <p:sp>
        <p:nvSpPr>
          <p:cNvPr id="385" name="Google Shape;385;gf4988954f0_0_196"/>
          <p:cNvSpPr/>
          <p:nvPr/>
        </p:nvSpPr>
        <p:spPr>
          <a:xfrm>
            <a:off x="2870150" y="2099638"/>
            <a:ext cx="12176700" cy="2652900"/>
          </a:xfrm>
          <a:prstGeom prst="rect">
            <a:avLst/>
          </a:prstGeom>
          <a:noFill/>
          <a:ln w="19050" cap="flat" cmpd="sng">
            <a:solidFill>
              <a:srgbClr val="30392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gf4988954f0_0_196"/>
          <p:cNvSpPr txBox="1"/>
          <p:nvPr/>
        </p:nvSpPr>
        <p:spPr>
          <a:xfrm>
            <a:off x="3161970" y="795288"/>
            <a:ext cx="14659500" cy="923400"/>
          </a:xfrm>
          <a:prstGeom prst="rect">
            <a:avLst/>
          </a:prstGeom>
          <a:noFill/>
          <a:ln>
            <a:noFill/>
          </a:ln>
        </p:spPr>
        <p:txBody>
          <a:bodyPr spcFirstLastPara="1" wrap="square" lIns="0" tIns="0" rIns="0" bIns="0" anchor="t" anchorCtr="0">
            <a:spAutoFit/>
          </a:bodyPr>
          <a:lstStyle/>
          <a:p>
            <a:pPr marL="0" marR="0" lvl="0" indent="0" algn="l" rtl="0">
              <a:lnSpc>
                <a:spcPct val="129004"/>
              </a:lnSpc>
              <a:spcBef>
                <a:spcPts val="0"/>
              </a:spcBef>
              <a:spcAft>
                <a:spcPts val="0"/>
              </a:spcAft>
              <a:buClr>
                <a:srgbClr val="000000"/>
              </a:buClr>
              <a:buSzPts val="5999"/>
              <a:buFont typeface="Arial"/>
              <a:buNone/>
            </a:pPr>
            <a:r>
              <a:rPr lang="en-US" sz="5999" b="1" i="0" u="none" strike="noStrike" cap="none">
                <a:solidFill>
                  <a:srgbClr val="303926"/>
                </a:solidFill>
                <a:latin typeface="Playfair Display SC"/>
                <a:ea typeface="Playfair Display SC"/>
                <a:cs typeface="Playfair Display SC"/>
                <a:sym typeface="Playfair Display SC"/>
              </a:rPr>
              <a:t>Center Accessibility</a:t>
            </a:r>
            <a:endParaRPr sz="1400" b="1" i="0" u="none" strike="noStrike" cap="none">
              <a:solidFill>
                <a:srgbClr val="000000"/>
              </a:solidFill>
              <a:latin typeface="Playfair Display SC"/>
              <a:ea typeface="Playfair Display SC"/>
              <a:cs typeface="Playfair Display SC"/>
              <a:sym typeface="Playfair Display SC"/>
            </a:endParaRPr>
          </a:p>
        </p:txBody>
      </p:sp>
      <p:pic>
        <p:nvPicPr>
          <p:cNvPr id="387" name="Google Shape;387;gf4988954f0_0_196"/>
          <p:cNvPicPr preferRelativeResize="0"/>
          <p:nvPr/>
        </p:nvPicPr>
        <p:blipFill rotWithShape="1">
          <a:blip r:embed="rId3">
            <a:alphaModFix/>
          </a:blip>
          <a:srcRect/>
          <a:stretch/>
        </p:blipFill>
        <p:spPr>
          <a:xfrm>
            <a:off x="732645" y="412545"/>
            <a:ext cx="1723762" cy="1792151"/>
          </a:xfrm>
          <a:prstGeom prst="rect">
            <a:avLst/>
          </a:prstGeom>
          <a:noFill/>
          <a:ln>
            <a:noFill/>
          </a:ln>
        </p:spPr>
      </p:pic>
      <p:sp>
        <p:nvSpPr>
          <p:cNvPr id="388" name="Google Shape;388;gf4988954f0_0_196"/>
          <p:cNvSpPr txBox="1"/>
          <p:nvPr/>
        </p:nvSpPr>
        <p:spPr>
          <a:xfrm>
            <a:off x="3055252" y="3200900"/>
            <a:ext cx="11806500" cy="12576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a:ea typeface="Montserrat"/>
                <a:cs typeface="Montserrat"/>
                <a:sym typeface="Montserrat"/>
              </a:rPr>
              <a:t>Centering the needs of underserved people often has a broader impact on the community.</a:t>
            </a:r>
            <a:endParaRPr sz="3800" b="0" i="0" u="none" strike="noStrike" cap="none">
              <a:solidFill>
                <a:srgbClr val="303926"/>
              </a:solidFill>
              <a:latin typeface="Montserrat"/>
              <a:ea typeface="Montserrat"/>
              <a:cs typeface="Montserrat"/>
              <a:sym typeface="Montserrat"/>
            </a:endParaRPr>
          </a:p>
        </p:txBody>
      </p:sp>
      <p:sp>
        <p:nvSpPr>
          <p:cNvPr id="389" name="Google Shape;389;gf4988954f0_0_196"/>
          <p:cNvSpPr txBox="1"/>
          <p:nvPr/>
        </p:nvSpPr>
        <p:spPr>
          <a:xfrm>
            <a:off x="553103" y="9571953"/>
            <a:ext cx="16810800" cy="415500"/>
          </a:xfrm>
          <a:prstGeom prst="rect">
            <a:avLst/>
          </a:prstGeom>
          <a:noFill/>
          <a:ln>
            <a:noFill/>
          </a:ln>
        </p:spPr>
        <p:txBody>
          <a:bodyPr spcFirstLastPara="1" wrap="square" lIns="0" tIns="0" rIns="0" bIns="0" anchor="t" anchorCtr="0">
            <a:spAutoFit/>
          </a:bodyPr>
          <a:lstStyle/>
          <a:p>
            <a:pPr marL="0" marR="0" lvl="0" indent="0" algn="l" rtl="0">
              <a:lnSpc>
                <a:spcPct val="129009"/>
              </a:lnSpc>
              <a:spcBef>
                <a:spcPts val="0"/>
              </a:spcBef>
              <a:spcAft>
                <a:spcPts val="0"/>
              </a:spcAft>
              <a:buClr>
                <a:srgbClr val="000000"/>
              </a:buClr>
              <a:buSzPts val="2699"/>
              <a:buFont typeface="Arial"/>
              <a:buNone/>
            </a:pPr>
            <a:r>
              <a:rPr lang="en-US" sz="2699" b="0" i="0" u="none" strike="noStrike" cap="none">
                <a:solidFill>
                  <a:srgbClr val="303926"/>
                </a:solidFill>
                <a:latin typeface="Playfair Display SC"/>
                <a:ea typeface="Playfair Display SC"/>
                <a:cs typeface="Playfair Display SC"/>
                <a:sym typeface="Playfair Display SC"/>
              </a:rPr>
              <a:t>Crafting Communications For Multiple Audience Segments​</a:t>
            </a:r>
            <a:endParaRPr sz="1400" b="0" i="0" u="none" strike="noStrike" cap="none">
              <a:solidFill>
                <a:srgbClr val="000000"/>
              </a:solidFill>
              <a:latin typeface="Arial"/>
              <a:ea typeface="Arial"/>
              <a:cs typeface="Arial"/>
              <a:sym typeface="Arial"/>
            </a:endParaRPr>
          </a:p>
        </p:txBody>
      </p:sp>
      <p:sp>
        <p:nvSpPr>
          <p:cNvPr id="390" name="Google Shape;390;gf4988954f0_0_196"/>
          <p:cNvSpPr txBox="1"/>
          <p:nvPr/>
        </p:nvSpPr>
        <p:spPr>
          <a:xfrm>
            <a:off x="5555450" y="2280900"/>
            <a:ext cx="6806100" cy="6465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4200"/>
              <a:buFont typeface="Arial"/>
              <a:buNone/>
            </a:pPr>
            <a:r>
              <a:rPr lang="en-US" sz="4200" b="1" i="0" u="none" strike="noStrike" cap="none">
                <a:solidFill>
                  <a:srgbClr val="303926"/>
                </a:solidFill>
                <a:latin typeface="Montserrat"/>
                <a:ea typeface="Montserrat"/>
                <a:cs typeface="Montserrat"/>
                <a:sym typeface="Montserrat"/>
              </a:rPr>
              <a:t>CURB-CUT EFFECT</a:t>
            </a:r>
            <a:endParaRPr sz="1800" b="0" i="0" u="none" strike="noStrike" cap="none">
              <a:solidFill>
                <a:srgbClr val="000000"/>
              </a:solidFill>
              <a:latin typeface="Montserrat Medium"/>
              <a:ea typeface="Montserrat Medium"/>
              <a:cs typeface="Montserrat Medium"/>
              <a:sym typeface="Montserrat Medium"/>
            </a:endParaRPr>
          </a:p>
        </p:txBody>
      </p:sp>
      <p:sp>
        <p:nvSpPr>
          <p:cNvPr id="391" name="Google Shape;391;gf4988954f0_0_196"/>
          <p:cNvSpPr txBox="1"/>
          <p:nvPr/>
        </p:nvSpPr>
        <p:spPr>
          <a:xfrm>
            <a:off x="732650" y="5133500"/>
            <a:ext cx="6806100" cy="5541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600"/>
              <a:buFont typeface="Arial"/>
              <a:buNone/>
            </a:pPr>
            <a:r>
              <a:rPr lang="en-US" sz="3600" b="0" i="0" u="none" strike="noStrike" cap="none">
                <a:solidFill>
                  <a:srgbClr val="303926"/>
                </a:solidFill>
                <a:latin typeface="Montserrat Medium"/>
                <a:ea typeface="Montserrat Medium"/>
                <a:cs typeface="Montserrat Medium"/>
                <a:sym typeface="Montserrat Medium"/>
              </a:rPr>
              <a:t>Digital Programs help:</a:t>
            </a:r>
            <a:endParaRPr sz="3600" b="0" i="0" u="none" strike="noStrike" cap="none">
              <a:solidFill>
                <a:srgbClr val="000000"/>
              </a:solidFill>
              <a:latin typeface="Montserrat Medium"/>
              <a:ea typeface="Montserrat Medium"/>
              <a:cs typeface="Montserrat Medium"/>
              <a:sym typeface="Montserrat Medium"/>
            </a:endParaRPr>
          </a:p>
        </p:txBody>
      </p:sp>
      <p:grpSp>
        <p:nvGrpSpPr>
          <p:cNvPr id="392" name="Google Shape;392;gf4988954f0_0_196"/>
          <p:cNvGrpSpPr/>
          <p:nvPr/>
        </p:nvGrpSpPr>
        <p:grpSpPr>
          <a:xfrm>
            <a:off x="732650" y="6086800"/>
            <a:ext cx="11007475" cy="554100"/>
            <a:chOff x="732650" y="6086800"/>
            <a:chExt cx="11007475" cy="554100"/>
          </a:xfrm>
        </p:grpSpPr>
        <p:sp>
          <p:nvSpPr>
            <p:cNvPr id="393" name="Google Shape;393;gf4988954f0_0_196"/>
            <p:cNvSpPr txBox="1"/>
            <p:nvPr/>
          </p:nvSpPr>
          <p:spPr>
            <a:xfrm>
              <a:off x="2328825" y="6086800"/>
              <a:ext cx="9411300" cy="5541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600"/>
                <a:buFont typeface="Arial"/>
                <a:buNone/>
              </a:pPr>
              <a:r>
                <a:rPr lang="en-US" sz="3600" b="0" i="0" u="none" strike="noStrike" cap="none">
                  <a:solidFill>
                    <a:srgbClr val="303926"/>
                  </a:solidFill>
                  <a:latin typeface="Montserrat"/>
                  <a:ea typeface="Montserrat"/>
                  <a:cs typeface="Montserrat"/>
                  <a:sym typeface="Montserrat"/>
                </a:rPr>
                <a:t>people who use screen readers</a:t>
              </a:r>
              <a:endParaRPr sz="3600" b="0" i="0" u="none" strike="noStrike" cap="none">
                <a:solidFill>
                  <a:srgbClr val="000000"/>
                </a:solidFill>
                <a:latin typeface="Montserrat"/>
                <a:ea typeface="Montserrat"/>
                <a:cs typeface="Montserrat"/>
                <a:sym typeface="Montserrat"/>
              </a:endParaRPr>
            </a:p>
          </p:txBody>
        </p:sp>
        <p:pic>
          <p:nvPicPr>
            <p:cNvPr id="394" name="Google Shape;394;gf4988954f0_0_196"/>
            <p:cNvPicPr preferRelativeResize="0"/>
            <p:nvPr/>
          </p:nvPicPr>
          <p:blipFill rotWithShape="1">
            <a:blip r:embed="rId4">
              <a:alphaModFix/>
            </a:blip>
            <a:srcRect/>
            <a:stretch/>
          </p:blipFill>
          <p:spPr>
            <a:xfrm>
              <a:off x="732650" y="6204905"/>
              <a:ext cx="1161183" cy="317874"/>
            </a:xfrm>
            <a:prstGeom prst="rect">
              <a:avLst/>
            </a:prstGeom>
            <a:noFill/>
            <a:ln>
              <a:noFill/>
            </a:ln>
          </p:spPr>
        </p:pic>
      </p:grpSp>
      <p:grpSp>
        <p:nvGrpSpPr>
          <p:cNvPr id="395" name="Google Shape;395;gf4988954f0_0_196"/>
          <p:cNvGrpSpPr/>
          <p:nvPr/>
        </p:nvGrpSpPr>
        <p:grpSpPr>
          <a:xfrm>
            <a:off x="732650" y="6923875"/>
            <a:ext cx="11007475" cy="554100"/>
            <a:chOff x="732650" y="6923875"/>
            <a:chExt cx="11007475" cy="554100"/>
          </a:xfrm>
        </p:grpSpPr>
        <p:sp>
          <p:nvSpPr>
            <p:cNvPr id="396" name="Google Shape;396;gf4988954f0_0_196"/>
            <p:cNvSpPr txBox="1"/>
            <p:nvPr/>
          </p:nvSpPr>
          <p:spPr>
            <a:xfrm>
              <a:off x="2328825" y="6923875"/>
              <a:ext cx="9411300" cy="5541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600"/>
                <a:buFont typeface="Arial"/>
                <a:buNone/>
              </a:pPr>
              <a:r>
                <a:rPr lang="en-US" sz="3600" b="0" i="0" u="none" strike="noStrike" cap="none">
                  <a:solidFill>
                    <a:srgbClr val="303926"/>
                  </a:solidFill>
                  <a:latin typeface="Montserrat"/>
                  <a:ea typeface="Montserrat"/>
                  <a:cs typeface="Montserrat"/>
                  <a:sym typeface="Montserrat"/>
                </a:rPr>
                <a:t>people who use translation tools</a:t>
              </a:r>
              <a:endParaRPr sz="3600" b="0" i="0" u="none" strike="noStrike" cap="none">
                <a:solidFill>
                  <a:srgbClr val="000000"/>
                </a:solidFill>
                <a:latin typeface="Montserrat"/>
                <a:ea typeface="Montserrat"/>
                <a:cs typeface="Montserrat"/>
                <a:sym typeface="Montserrat"/>
              </a:endParaRPr>
            </a:p>
          </p:txBody>
        </p:sp>
        <p:pic>
          <p:nvPicPr>
            <p:cNvPr id="397" name="Google Shape;397;gf4988954f0_0_196"/>
            <p:cNvPicPr preferRelativeResize="0"/>
            <p:nvPr/>
          </p:nvPicPr>
          <p:blipFill rotWithShape="1">
            <a:blip r:embed="rId4">
              <a:alphaModFix/>
            </a:blip>
            <a:srcRect/>
            <a:stretch/>
          </p:blipFill>
          <p:spPr>
            <a:xfrm>
              <a:off x="732650" y="7041992"/>
              <a:ext cx="1161183" cy="317874"/>
            </a:xfrm>
            <a:prstGeom prst="rect">
              <a:avLst/>
            </a:prstGeom>
            <a:noFill/>
            <a:ln>
              <a:noFill/>
            </a:ln>
          </p:spPr>
        </p:pic>
      </p:grpSp>
      <p:grpSp>
        <p:nvGrpSpPr>
          <p:cNvPr id="398" name="Google Shape;398;gf4988954f0_0_196"/>
          <p:cNvGrpSpPr/>
          <p:nvPr/>
        </p:nvGrpSpPr>
        <p:grpSpPr>
          <a:xfrm>
            <a:off x="732650" y="7657900"/>
            <a:ext cx="17553100" cy="554100"/>
            <a:chOff x="732650" y="7657900"/>
            <a:chExt cx="17553100" cy="554100"/>
          </a:xfrm>
        </p:grpSpPr>
        <p:sp>
          <p:nvSpPr>
            <p:cNvPr id="399" name="Google Shape;399;gf4988954f0_0_196"/>
            <p:cNvSpPr txBox="1"/>
            <p:nvPr/>
          </p:nvSpPr>
          <p:spPr>
            <a:xfrm>
              <a:off x="2324250" y="7657900"/>
              <a:ext cx="15961500" cy="5541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600"/>
                <a:buFont typeface="Arial"/>
                <a:buNone/>
              </a:pPr>
              <a:r>
                <a:rPr lang="en-US" sz="3600" b="0" i="0" u="none" strike="noStrike" cap="none">
                  <a:solidFill>
                    <a:srgbClr val="303926"/>
                  </a:solidFill>
                  <a:latin typeface="Montserrat"/>
                  <a:ea typeface="Montserrat"/>
                  <a:cs typeface="Montserrat"/>
                  <a:sym typeface="Montserrat"/>
                </a:rPr>
                <a:t>anyone who wants to learn more about the show in advance</a:t>
              </a:r>
              <a:endParaRPr sz="1200" b="0" i="0" u="none" strike="noStrike" cap="none">
                <a:solidFill>
                  <a:srgbClr val="000000"/>
                </a:solidFill>
                <a:latin typeface="Montserrat"/>
                <a:ea typeface="Montserrat"/>
                <a:cs typeface="Montserrat"/>
                <a:sym typeface="Montserrat"/>
              </a:endParaRPr>
            </a:p>
          </p:txBody>
        </p:sp>
        <p:pic>
          <p:nvPicPr>
            <p:cNvPr id="400" name="Google Shape;400;gf4988954f0_0_196"/>
            <p:cNvPicPr preferRelativeResize="0"/>
            <p:nvPr/>
          </p:nvPicPr>
          <p:blipFill rotWithShape="1">
            <a:blip r:embed="rId4">
              <a:alphaModFix/>
            </a:blip>
            <a:srcRect/>
            <a:stretch/>
          </p:blipFill>
          <p:spPr>
            <a:xfrm>
              <a:off x="732650" y="7776005"/>
              <a:ext cx="1161183" cy="317874"/>
            </a:xfrm>
            <a:prstGeom prst="rect">
              <a:avLst/>
            </a:prstGeom>
            <a:noFill/>
            <a:ln>
              <a:noFill/>
            </a:ln>
          </p:spPr>
        </p:pic>
      </p:grpSp>
      <p:grpSp>
        <p:nvGrpSpPr>
          <p:cNvPr id="401" name="Google Shape;401;gf4988954f0_0_196"/>
          <p:cNvGrpSpPr/>
          <p:nvPr/>
        </p:nvGrpSpPr>
        <p:grpSpPr>
          <a:xfrm>
            <a:off x="732650" y="8453600"/>
            <a:ext cx="17553100" cy="554100"/>
            <a:chOff x="732650" y="8453600"/>
            <a:chExt cx="17553100" cy="554100"/>
          </a:xfrm>
        </p:grpSpPr>
        <p:sp>
          <p:nvSpPr>
            <p:cNvPr id="402" name="Google Shape;402;gf4988954f0_0_196"/>
            <p:cNvSpPr txBox="1"/>
            <p:nvPr/>
          </p:nvSpPr>
          <p:spPr>
            <a:xfrm>
              <a:off x="2324250" y="8453600"/>
              <a:ext cx="15961500" cy="5541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600"/>
                <a:buFont typeface="Arial"/>
                <a:buNone/>
              </a:pPr>
              <a:r>
                <a:rPr lang="en-US" sz="3600" b="0" i="0" u="none" strike="noStrike" cap="none">
                  <a:solidFill>
                    <a:srgbClr val="303926"/>
                  </a:solidFill>
                  <a:latin typeface="Montserrat"/>
                  <a:ea typeface="Montserrat"/>
                  <a:cs typeface="Montserrat"/>
                  <a:sym typeface="Montserrat"/>
                </a:rPr>
                <a:t>the environment</a:t>
              </a:r>
              <a:endParaRPr sz="1200" b="0" i="0" u="none" strike="noStrike" cap="none">
                <a:solidFill>
                  <a:srgbClr val="000000"/>
                </a:solidFill>
                <a:latin typeface="Montserrat"/>
                <a:ea typeface="Montserrat"/>
                <a:cs typeface="Montserrat"/>
                <a:sym typeface="Montserrat"/>
              </a:endParaRPr>
            </a:p>
          </p:txBody>
        </p:sp>
        <p:pic>
          <p:nvPicPr>
            <p:cNvPr id="403" name="Google Shape;403;gf4988954f0_0_196"/>
            <p:cNvPicPr preferRelativeResize="0"/>
            <p:nvPr/>
          </p:nvPicPr>
          <p:blipFill rotWithShape="1">
            <a:blip r:embed="rId4">
              <a:alphaModFix/>
            </a:blip>
            <a:srcRect/>
            <a:stretch/>
          </p:blipFill>
          <p:spPr>
            <a:xfrm>
              <a:off x="732650" y="8611780"/>
              <a:ext cx="1161183" cy="317874"/>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8"/>
                                        </p:tgtEl>
                                        <p:attrNameLst>
                                          <p:attrName>style.visibility</p:attrName>
                                        </p:attrNameLst>
                                      </p:cBhvr>
                                      <p:to>
                                        <p:strVal val="visible"/>
                                      </p:to>
                                    </p:set>
                                    <p:animEffect transition="in" filter="fade">
                                      <p:cBhvr>
                                        <p:cTn id="7" dur="1000"/>
                                        <p:tgtEl>
                                          <p:spTgt spid="3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1"/>
                                        </p:tgtEl>
                                        <p:attrNameLst>
                                          <p:attrName>style.visibility</p:attrName>
                                        </p:attrNameLst>
                                      </p:cBhvr>
                                      <p:to>
                                        <p:strVal val="visible"/>
                                      </p:to>
                                    </p:set>
                                    <p:animEffect transition="in" filter="fade">
                                      <p:cBhvr>
                                        <p:cTn id="12" dur="1000"/>
                                        <p:tgtEl>
                                          <p:spTgt spid="39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92"/>
                                        </p:tgtEl>
                                        <p:attrNameLst>
                                          <p:attrName>style.visibility</p:attrName>
                                        </p:attrNameLst>
                                      </p:cBhvr>
                                      <p:to>
                                        <p:strVal val="visible"/>
                                      </p:to>
                                    </p:set>
                                    <p:anim calcmode="lin" valueType="num">
                                      <p:cBhvr additive="base">
                                        <p:cTn id="17" dur="1000"/>
                                        <p:tgtEl>
                                          <p:spTgt spid="392"/>
                                        </p:tgtEl>
                                        <p:attrNameLst>
                                          <p:attrName>ppt_x</p:attrName>
                                        </p:attrNameLst>
                                      </p:cBhvr>
                                      <p:tavLst>
                                        <p:tav tm="0">
                                          <p:val>
                                            <p:strVal val="#ppt_x-1"/>
                                          </p:val>
                                        </p:tav>
                                        <p:tav tm="100000">
                                          <p:val>
                                            <p:strVal val="#ppt_x"/>
                                          </p:val>
                                        </p:tav>
                                      </p:tavLst>
                                    </p:anim>
                                  </p:childTnLst>
                                </p:cTn>
                              </p:par>
                            </p:childTnLst>
                          </p:cTn>
                        </p:par>
                        <p:par>
                          <p:cTn id="18" fill="hold">
                            <p:stCondLst>
                              <p:cond delay="1000"/>
                            </p:stCondLst>
                            <p:childTnLst>
                              <p:par>
                                <p:cTn id="19" presetID="2" presetClass="entr" presetSubtype="8" fill="hold" nodeType="afterEffect">
                                  <p:stCondLst>
                                    <p:cond delay="0"/>
                                  </p:stCondLst>
                                  <p:childTnLst>
                                    <p:set>
                                      <p:cBhvr>
                                        <p:cTn id="20" dur="1" fill="hold">
                                          <p:stCondLst>
                                            <p:cond delay="0"/>
                                          </p:stCondLst>
                                        </p:cTn>
                                        <p:tgtEl>
                                          <p:spTgt spid="395"/>
                                        </p:tgtEl>
                                        <p:attrNameLst>
                                          <p:attrName>style.visibility</p:attrName>
                                        </p:attrNameLst>
                                      </p:cBhvr>
                                      <p:to>
                                        <p:strVal val="visible"/>
                                      </p:to>
                                    </p:set>
                                    <p:anim calcmode="lin" valueType="num">
                                      <p:cBhvr additive="base">
                                        <p:cTn id="21" dur="1000"/>
                                        <p:tgtEl>
                                          <p:spTgt spid="395"/>
                                        </p:tgtEl>
                                        <p:attrNameLst>
                                          <p:attrName>ppt_x</p:attrName>
                                        </p:attrNameLst>
                                      </p:cBhvr>
                                      <p:tavLst>
                                        <p:tav tm="0">
                                          <p:val>
                                            <p:strVal val="#ppt_x-1"/>
                                          </p:val>
                                        </p:tav>
                                        <p:tav tm="100000">
                                          <p:val>
                                            <p:strVal val="#ppt_x"/>
                                          </p:val>
                                        </p:tav>
                                      </p:tavLst>
                                    </p:anim>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398"/>
                                        </p:tgtEl>
                                        <p:attrNameLst>
                                          <p:attrName>style.visibility</p:attrName>
                                        </p:attrNameLst>
                                      </p:cBhvr>
                                      <p:to>
                                        <p:strVal val="visible"/>
                                      </p:to>
                                    </p:set>
                                    <p:anim calcmode="lin" valueType="num">
                                      <p:cBhvr additive="base">
                                        <p:cTn id="25" dur="1000"/>
                                        <p:tgtEl>
                                          <p:spTgt spid="398"/>
                                        </p:tgtEl>
                                        <p:attrNameLst>
                                          <p:attrName>ppt_x</p:attrName>
                                        </p:attrNameLst>
                                      </p:cBhvr>
                                      <p:tavLst>
                                        <p:tav tm="0">
                                          <p:val>
                                            <p:strVal val="#ppt_x-1"/>
                                          </p:val>
                                        </p:tav>
                                        <p:tav tm="100000">
                                          <p:val>
                                            <p:strVal val="#ppt_x"/>
                                          </p:val>
                                        </p:tav>
                                      </p:tavLst>
                                    </p:anim>
                                  </p:childTnLst>
                                </p:cTn>
                              </p:par>
                            </p:childTnLst>
                          </p:cTn>
                        </p:par>
                        <p:par>
                          <p:cTn id="26" fill="hold">
                            <p:stCondLst>
                              <p:cond delay="3000"/>
                            </p:stCondLst>
                            <p:childTnLst>
                              <p:par>
                                <p:cTn id="27" presetID="2" presetClass="entr" presetSubtype="8" fill="hold" nodeType="afterEffect">
                                  <p:stCondLst>
                                    <p:cond delay="0"/>
                                  </p:stCondLst>
                                  <p:childTnLst>
                                    <p:set>
                                      <p:cBhvr>
                                        <p:cTn id="28" dur="1" fill="hold">
                                          <p:stCondLst>
                                            <p:cond delay="0"/>
                                          </p:stCondLst>
                                        </p:cTn>
                                        <p:tgtEl>
                                          <p:spTgt spid="401"/>
                                        </p:tgtEl>
                                        <p:attrNameLst>
                                          <p:attrName>style.visibility</p:attrName>
                                        </p:attrNameLst>
                                      </p:cBhvr>
                                      <p:to>
                                        <p:strVal val="visible"/>
                                      </p:to>
                                    </p:set>
                                    <p:anim calcmode="lin" valueType="num">
                                      <p:cBhvr additive="base">
                                        <p:cTn id="29" dur="1000"/>
                                        <p:tgtEl>
                                          <p:spTgt spid="40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407"/>
        <p:cNvGrpSpPr/>
        <p:nvPr/>
      </p:nvGrpSpPr>
      <p:grpSpPr>
        <a:xfrm>
          <a:off x="0" y="0"/>
          <a:ext cx="0" cy="0"/>
          <a:chOff x="0" y="0"/>
          <a:chExt cx="0" cy="0"/>
        </a:xfrm>
      </p:grpSpPr>
      <p:sp>
        <p:nvSpPr>
          <p:cNvPr id="408" name="Google Shape;408;gf4988954f0_0_228"/>
          <p:cNvSpPr txBox="1"/>
          <p:nvPr/>
        </p:nvSpPr>
        <p:spPr>
          <a:xfrm>
            <a:off x="3161970" y="795288"/>
            <a:ext cx="14659500" cy="923400"/>
          </a:xfrm>
          <a:prstGeom prst="rect">
            <a:avLst/>
          </a:prstGeom>
          <a:noFill/>
          <a:ln>
            <a:noFill/>
          </a:ln>
        </p:spPr>
        <p:txBody>
          <a:bodyPr spcFirstLastPara="1" wrap="square" lIns="0" tIns="0" rIns="0" bIns="0" anchor="t" anchorCtr="0">
            <a:spAutoFit/>
          </a:bodyPr>
          <a:lstStyle/>
          <a:p>
            <a:pPr marL="0" marR="0" lvl="0" indent="0" algn="l" rtl="0">
              <a:lnSpc>
                <a:spcPct val="129004"/>
              </a:lnSpc>
              <a:spcBef>
                <a:spcPts val="0"/>
              </a:spcBef>
              <a:spcAft>
                <a:spcPts val="0"/>
              </a:spcAft>
              <a:buClr>
                <a:srgbClr val="000000"/>
              </a:buClr>
              <a:buSzPts val="5999"/>
              <a:buFont typeface="Arial"/>
              <a:buNone/>
            </a:pPr>
            <a:r>
              <a:rPr lang="en-US" sz="5999" b="1" i="0" u="none" strike="noStrike" cap="none">
                <a:solidFill>
                  <a:srgbClr val="303926"/>
                </a:solidFill>
                <a:latin typeface="Playfair Display SC"/>
                <a:ea typeface="Playfair Display SC"/>
                <a:cs typeface="Playfair Display SC"/>
                <a:sym typeface="Playfair Display SC"/>
              </a:rPr>
              <a:t>Center Accessibility</a:t>
            </a:r>
            <a:endParaRPr sz="1400" b="1" i="0" u="none" strike="noStrike" cap="none">
              <a:solidFill>
                <a:srgbClr val="000000"/>
              </a:solidFill>
              <a:latin typeface="Playfair Display SC"/>
              <a:ea typeface="Playfair Display SC"/>
              <a:cs typeface="Playfair Display SC"/>
              <a:sym typeface="Playfair Display SC"/>
            </a:endParaRPr>
          </a:p>
        </p:txBody>
      </p:sp>
      <p:pic>
        <p:nvPicPr>
          <p:cNvPr id="409" name="Google Shape;409;gf4988954f0_0_228"/>
          <p:cNvPicPr preferRelativeResize="0"/>
          <p:nvPr/>
        </p:nvPicPr>
        <p:blipFill rotWithShape="1">
          <a:blip r:embed="rId3">
            <a:alphaModFix/>
          </a:blip>
          <a:srcRect/>
          <a:stretch/>
        </p:blipFill>
        <p:spPr>
          <a:xfrm>
            <a:off x="732645" y="412545"/>
            <a:ext cx="1723762" cy="1792151"/>
          </a:xfrm>
          <a:prstGeom prst="rect">
            <a:avLst/>
          </a:prstGeom>
          <a:noFill/>
          <a:ln>
            <a:noFill/>
          </a:ln>
        </p:spPr>
      </p:pic>
      <p:sp>
        <p:nvSpPr>
          <p:cNvPr id="410" name="Google Shape;410;gf4988954f0_0_228"/>
          <p:cNvSpPr txBox="1"/>
          <p:nvPr/>
        </p:nvSpPr>
        <p:spPr>
          <a:xfrm>
            <a:off x="553103" y="9571953"/>
            <a:ext cx="16810800" cy="415500"/>
          </a:xfrm>
          <a:prstGeom prst="rect">
            <a:avLst/>
          </a:prstGeom>
          <a:noFill/>
          <a:ln>
            <a:noFill/>
          </a:ln>
        </p:spPr>
        <p:txBody>
          <a:bodyPr spcFirstLastPara="1" wrap="square" lIns="0" tIns="0" rIns="0" bIns="0" anchor="t" anchorCtr="0">
            <a:spAutoFit/>
          </a:bodyPr>
          <a:lstStyle/>
          <a:p>
            <a:pPr marL="0" marR="0" lvl="0" indent="0" algn="l" rtl="0">
              <a:lnSpc>
                <a:spcPct val="129009"/>
              </a:lnSpc>
              <a:spcBef>
                <a:spcPts val="0"/>
              </a:spcBef>
              <a:spcAft>
                <a:spcPts val="0"/>
              </a:spcAft>
              <a:buClr>
                <a:srgbClr val="000000"/>
              </a:buClr>
              <a:buSzPts val="2699"/>
              <a:buFont typeface="Arial"/>
              <a:buNone/>
            </a:pPr>
            <a:r>
              <a:rPr lang="en-US" sz="2699" b="0" i="0" u="none" strike="noStrike" cap="none">
                <a:solidFill>
                  <a:srgbClr val="303926"/>
                </a:solidFill>
                <a:latin typeface="Playfair Display SC"/>
                <a:ea typeface="Playfair Display SC"/>
                <a:cs typeface="Playfair Display SC"/>
                <a:sym typeface="Playfair Display SC"/>
              </a:rPr>
              <a:t>Crafting Communications For Multiple Audience Segments​</a:t>
            </a:r>
            <a:endParaRPr sz="1400" b="0" i="0" u="none" strike="noStrike" cap="none">
              <a:solidFill>
                <a:srgbClr val="000000"/>
              </a:solidFill>
              <a:latin typeface="Arial"/>
              <a:ea typeface="Arial"/>
              <a:cs typeface="Arial"/>
              <a:sym typeface="Arial"/>
            </a:endParaRPr>
          </a:p>
        </p:txBody>
      </p:sp>
      <p:pic>
        <p:nvPicPr>
          <p:cNvPr id="411" name="Google Shape;411;gf4988954f0_0_228"/>
          <p:cNvPicPr preferRelativeResize="0"/>
          <p:nvPr/>
        </p:nvPicPr>
        <p:blipFill rotWithShape="1">
          <a:blip r:embed="rId4">
            <a:alphaModFix/>
          </a:blip>
          <a:srcRect/>
          <a:stretch/>
        </p:blipFill>
        <p:spPr>
          <a:xfrm>
            <a:off x="2879138" y="2009726"/>
            <a:ext cx="14942326" cy="5800350"/>
          </a:xfrm>
          <a:prstGeom prst="rect">
            <a:avLst/>
          </a:prstGeom>
          <a:noFill/>
          <a:ln>
            <a:noFill/>
          </a:ln>
        </p:spPr>
      </p:pic>
      <p:pic>
        <p:nvPicPr>
          <p:cNvPr id="412" name="Google Shape;412;gf4988954f0_0_228"/>
          <p:cNvPicPr preferRelativeResize="0"/>
          <p:nvPr/>
        </p:nvPicPr>
        <p:blipFill rotWithShape="1">
          <a:blip r:embed="rId5">
            <a:alphaModFix/>
          </a:blip>
          <a:srcRect/>
          <a:stretch/>
        </p:blipFill>
        <p:spPr>
          <a:xfrm rot="-494680">
            <a:off x="772701" y="2759146"/>
            <a:ext cx="2574338" cy="63559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416"/>
        <p:cNvGrpSpPr/>
        <p:nvPr/>
      </p:nvGrpSpPr>
      <p:grpSpPr>
        <a:xfrm>
          <a:off x="0" y="0"/>
          <a:ext cx="0" cy="0"/>
          <a:chOff x="0" y="0"/>
          <a:chExt cx="0" cy="0"/>
        </a:xfrm>
      </p:grpSpPr>
      <p:pic>
        <p:nvPicPr>
          <p:cNvPr id="417" name="Google Shape;417;p13"/>
          <p:cNvPicPr preferRelativeResize="0"/>
          <p:nvPr/>
        </p:nvPicPr>
        <p:blipFill rotWithShape="1">
          <a:blip r:embed="rId3">
            <a:alphaModFix/>
          </a:blip>
          <a:srcRect/>
          <a:stretch/>
        </p:blipFill>
        <p:spPr>
          <a:xfrm>
            <a:off x="1028700" y="3551863"/>
            <a:ext cx="1161183" cy="317874"/>
          </a:xfrm>
          <a:prstGeom prst="rect">
            <a:avLst/>
          </a:prstGeom>
          <a:noFill/>
          <a:ln>
            <a:noFill/>
          </a:ln>
        </p:spPr>
      </p:pic>
      <p:pic>
        <p:nvPicPr>
          <p:cNvPr id="418" name="Google Shape;418;p13"/>
          <p:cNvPicPr preferRelativeResize="0"/>
          <p:nvPr/>
        </p:nvPicPr>
        <p:blipFill rotWithShape="1">
          <a:blip r:embed="rId3">
            <a:alphaModFix/>
          </a:blip>
          <a:srcRect/>
          <a:stretch/>
        </p:blipFill>
        <p:spPr>
          <a:xfrm>
            <a:off x="1028700" y="6077706"/>
            <a:ext cx="1161183" cy="317874"/>
          </a:xfrm>
          <a:prstGeom prst="rect">
            <a:avLst/>
          </a:prstGeom>
          <a:noFill/>
          <a:ln>
            <a:noFill/>
          </a:ln>
        </p:spPr>
      </p:pic>
      <p:pic>
        <p:nvPicPr>
          <p:cNvPr id="419" name="Google Shape;419;p13"/>
          <p:cNvPicPr preferRelativeResize="0"/>
          <p:nvPr/>
        </p:nvPicPr>
        <p:blipFill rotWithShape="1">
          <a:blip r:embed="rId3">
            <a:alphaModFix/>
          </a:blip>
          <a:srcRect/>
          <a:stretch/>
        </p:blipFill>
        <p:spPr>
          <a:xfrm>
            <a:off x="1028700" y="8335737"/>
            <a:ext cx="1161183" cy="317874"/>
          </a:xfrm>
          <a:prstGeom prst="rect">
            <a:avLst/>
          </a:prstGeom>
          <a:noFill/>
          <a:ln>
            <a:noFill/>
          </a:ln>
        </p:spPr>
      </p:pic>
      <p:sp>
        <p:nvSpPr>
          <p:cNvPr id="420" name="Google Shape;420;p13"/>
          <p:cNvSpPr txBox="1"/>
          <p:nvPr/>
        </p:nvSpPr>
        <p:spPr>
          <a:xfrm>
            <a:off x="3161970" y="795288"/>
            <a:ext cx="14659500" cy="923400"/>
          </a:xfrm>
          <a:prstGeom prst="rect">
            <a:avLst/>
          </a:prstGeom>
          <a:noFill/>
          <a:ln>
            <a:noFill/>
          </a:ln>
        </p:spPr>
        <p:txBody>
          <a:bodyPr spcFirstLastPara="1" wrap="square" lIns="0" tIns="0" rIns="0" bIns="0" anchor="t" anchorCtr="0">
            <a:spAutoFit/>
          </a:bodyPr>
          <a:lstStyle/>
          <a:p>
            <a:pPr marL="0" marR="0" lvl="0" indent="0" algn="l" rtl="0">
              <a:lnSpc>
                <a:spcPct val="129004"/>
              </a:lnSpc>
              <a:spcBef>
                <a:spcPts val="0"/>
              </a:spcBef>
              <a:spcAft>
                <a:spcPts val="0"/>
              </a:spcAft>
              <a:buClr>
                <a:srgbClr val="000000"/>
              </a:buClr>
              <a:buSzPts val="5999"/>
              <a:buFont typeface="Arial"/>
              <a:buNone/>
            </a:pPr>
            <a:r>
              <a:rPr lang="en-US" sz="5999" b="1" i="0" u="none" strike="noStrike" cap="none">
                <a:solidFill>
                  <a:srgbClr val="303926"/>
                </a:solidFill>
                <a:latin typeface="Playfair Display SC"/>
                <a:ea typeface="Playfair Display SC"/>
                <a:cs typeface="Playfair Display SC"/>
                <a:sym typeface="Playfair Display SC"/>
              </a:rPr>
              <a:t>Center Accessibility</a:t>
            </a:r>
            <a:endParaRPr sz="1400" b="1" i="0" u="none" strike="noStrike" cap="none">
              <a:solidFill>
                <a:srgbClr val="000000"/>
              </a:solidFill>
              <a:latin typeface="Playfair Display SC"/>
              <a:ea typeface="Playfair Display SC"/>
              <a:cs typeface="Playfair Display SC"/>
              <a:sym typeface="Playfair Display SC"/>
            </a:endParaRPr>
          </a:p>
        </p:txBody>
      </p:sp>
      <p:sp>
        <p:nvSpPr>
          <p:cNvPr id="421" name="Google Shape;421;p13"/>
          <p:cNvSpPr txBox="1"/>
          <p:nvPr/>
        </p:nvSpPr>
        <p:spPr>
          <a:xfrm>
            <a:off x="2456406" y="2682736"/>
            <a:ext cx="16073700" cy="19302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a:ea typeface="Montserrat"/>
                <a:cs typeface="Montserrat"/>
                <a:sym typeface="Montserrat"/>
              </a:rPr>
              <a:t>Features like digital programs, captions, quiet rooms, high contrast text, meet-the-seat opportunities, family restrooms, etc. help more people than you may realize.</a:t>
            </a:r>
            <a:endParaRPr sz="3800" b="0" i="0" u="none" strike="noStrike" cap="none">
              <a:solidFill>
                <a:srgbClr val="000000"/>
              </a:solidFill>
              <a:latin typeface="Montserrat"/>
              <a:ea typeface="Montserrat"/>
              <a:cs typeface="Montserrat"/>
              <a:sym typeface="Montserrat"/>
            </a:endParaRPr>
          </a:p>
        </p:txBody>
      </p:sp>
      <p:sp>
        <p:nvSpPr>
          <p:cNvPr id="422" name="Google Shape;422;p13"/>
          <p:cNvSpPr txBox="1"/>
          <p:nvPr/>
        </p:nvSpPr>
        <p:spPr>
          <a:xfrm>
            <a:off x="2456406" y="5367515"/>
            <a:ext cx="14802900" cy="19302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a:ea typeface="Montserrat"/>
                <a:cs typeface="Montserrat"/>
                <a:sym typeface="Montserrat"/>
              </a:rPr>
              <a:t>If you need to make changes to accommodate new audiences, your "old" audience can learn and come with you! One does not cancel out the other.</a:t>
            </a:r>
            <a:endParaRPr sz="3800" b="0" i="0" u="none" strike="noStrike" cap="none">
              <a:solidFill>
                <a:srgbClr val="000000"/>
              </a:solidFill>
              <a:latin typeface="Montserrat"/>
              <a:ea typeface="Montserrat"/>
              <a:cs typeface="Montserrat"/>
              <a:sym typeface="Montserrat"/>
            </a:endParaRPr>
          </a:p>
        </p:txBody>
      </p:sp>
      <p:pic>
        <p:nvPicPr>
          <p:cNvPr id="423" name="Google Shape;423;p13"/>
          <p:cNvPicPr preferRelativeResize="0"/>
          <p:nvPr/>
        </p:nvPicPr>
        <p:blipFill rotWithShape="1">
          <a:blip r:embed="rId4">
            <a:alphaModFix/>
          </a:blip>
          <a:srcRect/>
          <a:stretch/>
        </p:blipFill>
        <p:spPr>
          <a:xfrm>
            <a:off x="732645" y="412545"/>
            <a:ext cx="1723761" cy="1792150"/>
          </a:xfrm>
          <a:prstGeom prst="rect">
            <a:avLst/>
          </a:prstGeom>
          <a:noFill/>
          <a:ln>
            <a:noFill/>
          </a:ln>
        </p:spPr>
      </p:pic>
      <p:sp>
        <p:nvSpPr>
          <p:cNvPr id="424" name="Google Shape;424;p13"/>
          <p:cNvSpPr txBox="1"/>
          <p:nvPr/>
        </p:nvSpPr>
        <p:spPr>
          <a:xfrm>
            <a:off x="2456406" y="8133359"/>
            <a:ext cx="16073700" cy="585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a:ea typeface="Montserrat"/>
                <a:cs typeface="Montserrat"/>
                <a:sym typeface="Montserrat"/>
              </a:rPr>
              <a:t>Always keep learning. Look to experts for advice.</a:t>
            </a:r>
            <a:endParaRPr sz="3800" b="0" i="0" u="none" strike="noStrike" cap="none">
              <a:solidFill>
                <a:srgbClr val="000000"/>
              </a:solidFill>
              <a:latin typeface="Montserrat"/>
              <a:ea typeface="Montserrat"/>
              <a:cs typeface="Montserrat"/>
              <a:sym typeface="Montserrat"/>
            </a:endParaRPr>
          </a:p>
        </p:txBody>
      </p:sp>
      <p:sp>
        <p:nvSpPr>
          <p:cNvPr id="425" name="Google Shape;425;p13"/>
          <p:cNvSpPr txBox="1"/>
          <p:nvPr/>
        </p:nvSpPr>
        <p:spPr>
          <a:xfrm>
            <a:off x="553103" y="9571953"/>
            <a:ext cx="16810800" cy="415500"/>
          </a:xfrm>
          <a:prstGeom prst="rect">
            <a:avLst/>
          </a:prstGeom>
          <a:noFill/>
          <a:ln>
            <a:noFill/>
          </a:ln>
        </p:spPr>
        <p:txBody>
          <a:bodyPr spcFirstLastPara="1" wrap="square" lIns="0" tIns="0" rIns="0" bIns="0" anchor="t" anchorCtr="0">
            <a:spAutoFit/>
          </a:bodyPr>
          <a:lstStyle/>
          <a:p>
            <a:pPr marL="0" marR="0" lvl="0" indent="0" algn="l" rtl="0">
              <a:lnSpc>
                <a:spcPct val="129009"/>
              </a:lnSpc>
              <a:spcBef>
                <a:spcPts val="0"/>
              </a:spcBef>
              <a:spcAft>
                <a:spcPts val="0"/>
              </a:spcAft>
              <a:buClr>
                <a:srgbClr val="000000"/>
              </a:buClr>
              <a:buSzPts val="2699"/>
              <a:buFont typeface="Arial"/>
              <a:buNone/>
            </a:pPr>
            <a:r>
              <a:rPr lang="en-US" sz="2699" b="0" i="0" u="none" strike="noStrike" cap="none">
                <a:solidFill>
                  <a:srgbClr val="303926"/>
                </a:solidFill>
                <a:latin typeface="Playfair Display SC"/>
                <a:ea typeface="Playfair Display SC"/>
                <a:cs typeface="Playfair Display SC"/>
                <a:sym typeface="Playfair Display SC"/>
              </a:rPr>
              <a:t>Crafting Communications For Multiple Audience Segments​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1"/>
                                        </p:tgtEl>
                                        <p:attrNameLst>
                                          <p:attrName>style.visibility</p:attrName>
                                        </p:attrNameLst>
                                      </p:cBhvr>
                                      <p:to>
                                        <p:strVal val="visible"/>
                                      </p:to>
                                    </p:set>
                                    <p:animEffect transition="in" filter="fade">
                                      <p:cBhvr>
                                        <p:cTn id="7" dur="1000"/>
                                        <p:tgtEl>
                                          <p:spTgt spid="421"/>
                                        </p:tgtEl>
                                      </p:cBhvr>
                                    </p:animEffect>
                                  </p:childTnLst>
                                </p:cTn>
                              </p:par>
                              <p:par>
                                <p:cTn id="8" presetID="10" presetClass="entr" presetSubtype="0" fill="hold" nodeType="withEffect">
                                  <p:stCondLst>
                                    <p:cond delay="0"/>
                                  </p:stCondLst>
                                  <p:childTnLst>
                                    <p:set>
                                      <p:cBhvr>
                                        <p:cTn id="9" dur="1" fill="hold">
                                          <p:stCondLst>
                                            <p:cond delay="0"/>
                                          </p:stCondLst>
                                        </p:cTn>
                                        <p:tgtEl>
                                          <p:spTgt spid="417"/>
                                        </p:tgtEl>
                                        <p:attrNameLst>
                                          <p:attrName>style.visibility</p:attrName>
                                        </p:attrNameLst>
                                      </p:cBhvr>
                                      <p:to>
                                        <p:strVal val="visible"/>
                                      </p:to>
                                    </p:set>
                                    <p:animEffect transition="in" filter="fade">
                                      <p:cBhvr>
                                        <p:cTn id="10" dur="1000"/>
                                        <p:tgtEl>
                                          <p:spTgt spid="4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22"/>
                                        </p:tgtEl>
                                        <p:attrNameLst>
                                          <p:attrName>style.visibility</p:attrName>
                                        </p:attrNameLst>
                                      </p:cBhvr>
                                      <p:to>
                                        <p:strVal val="visible"/>
                                      </p:to>
                                    </p:set>
                                    <p:animEffect transition="in" filter="fade">
                                      <p:cBhvr>
                                        <p:cTn id="15" dur="1000"/>
                                        <p:tgtEl>
                                          <p:spTgt spid="422"/>
                                        </p:tgtEl>
                                      </p:cBhvr>
                                    </p:animEffect>
                                  </p:childTnLst>
                                </p:cTn>
                              </p:par>
                              <p:par>
                                <p:cTn id="16" presetID="10" presetClass="entr" presetSubtype="0" fill="hold" nodeType="withEffect">
                                  <p:stCondLst>
                                    <p:cond delay="0"/>
                                  </p:stCondLst>
                                  <p:childTnLst>
                                    <p:set>
                                      <p:cBhvr>
                                        <p:cTn id="17" dur="1" fill="hold">
                                          <p:stCondLst>
                                            <p:cond delay="0"/>
                                          </p:stCondLst>
                                        </p:cTn>
                                        <p:tgtEl>
                                          <p:spTgt spid="418"/>
                                        </p:tgtEl>
                                        <p:attrNameLst>
                                          <p:attrName>style.visibility</p:attrName>
                                        </p:attrNameLst>
                                      </p:cBhvr>
                                      <p:to>
                                        <p:strVal val="visible"/>
                                      </p:to>
                                    </p:set>
                                    <p:animEffect transition="in" filter="fade">
                                      <p:cBhvr>
                                        <p:cTn id="18" dur="1000"/>
                                        <p:tgtEl>
                                          <p:spTgt spid="418"/>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424"/>
                                        </p:tgtEl>
                                        <p:attrNameLst>
                                          <p:attrName>style.visibility</p:attrName>
                                        </p:attrNameLst>
                                      </p:cBhvr>
                                      <p:to>
                                        <p:strVal val="visible"/>
                                      </p:to>
                                    </p:set>
                                    <p:animEffect transition="in" filter="fade">
                                      <p:cBhvr>
                                        <p:cTn id="22" dur="1000"/>
                                        <p:tgtEl>
                                          <p:spTgt spid="424"/>
                                        </p:tgtEl>
                                      </p:cBhvr>
                                    </p:animEffect>
                                  </p:childTnLst>
                                </p:cTn>
                              </p:par>
                              <p:par>
                                <p:cTn id="23" presetID="10" presetClass="entr" presetSubtype="0" fill="hold" nodeType="withEffect">
                                  <p:stCondLst>
                                    <p:cond delay="0"/>
                                  </p:stCondLst>
                                  <p:childTnLst>
                                    <p:set>
                                      <p:cBhvr>
                                        <p:cTn id="24" dur="1" fill="hold">
                                          <p:stCondLst>
                                            <p:cond delay="0"/>
                                          </p:stCondLst>
                                        </p:cTn>
                                        <p:tgtEl>
                                          <p:spTgt spid="419"/>
                                        </p:tgtEl>
                                        <p:attrNameLst>
                                          <p:attrName>style.visibility</p:attrName>
                                        </p:attrNameLst>
                                      </p:cBhvr>
                                      <p:to>
                                        <p:strVal val="visible"/>
                                      </p:to>
                                    </p:set>
                                    <p:animEffect transition="in" filter="fade">
                                      <p:cBhvr>
                                        <p:cTn id="25" dur="10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429"/>
        <p:cNvGrpSpPr/>
        <p:nvPr/>
      </p:nvGrpSpPr>
      <p:grpSpPr>
        <a:xfrm>
          <a:off x="0" y="0"/>
          <a:ext cx="0" cy="0"/>
          <a:chOff x="0" y="0"/>
          <a:chExt cx="0" cy="0"/>
        </a:xfrm>
      </p:grpSpPr>
      <p:pic>
        <p:nvPicPr>
          <p:cNvPr id="430" name="Google Shape;430;p14"/>
          <p:cNvPicPr preferRelativeResize="0"/>
          <p:nvPr/>
        </p:nvPicPr>
        <p:blipFill rotWithShape="1">
          <a:blip r:embed="rId3">
            <a:alphaModFix/>
          </a:blip>
          <a:srcRect/>
          <a:stretch/>
        </p:blipFill>
        <p:spPr>
          <a:xfrm>
            <a:off x="1807232" y="3982132"/>
            <a:ext cx="1468167" cy="1490318"/>
          </a:xfrm>
          <a:prstGeom prst="rect">
            <a:avLst/>
          </a:prstGeom>
          <a:noFill/>
          <a:ln>
            <a:noFill/>
          </a:ln>
        </p:spPr>
      </p:pic>
      <p:pic>
        <p:nvPicPr>
          <p:cNvPr id="431" name="Google Shape;431;p14"/>
          <p:cNvPicPr preferRelativeResize="0"/>
          <p:nvPr/>
        </p:nvPicPr>
        <p:blipFill rotWithShape="1">
          <a:blip r:embed="rId4">
            <a:alphaModFix/>
          </a:blip>
          <a:srcRect/>
          <a:stretch/>
        </p:blipFill>
        <p:spPr>
          <a:xfrm>
            <a:off x="1881707" y="6116073"/>
            <a:ext cx="1393691" cy="1393691"/>
          </a:xfrm>
          <a:prstGeom prst="rect">
            <a:avLst/>
          </a:prstGeom>
          <a:noFill/>
          <a:ln>
            <a:noFill/>
          </a:ln>
        </p:spPr>
      </p:pic>
      <p:sp>
        <p:nvSpPr>
          <p:cNvPr id="432" name="Google Shape;432;p14"/>
          <p:cNvSpPr txBox="1"/>
          <p:nvPr/>
        </p:nvSpPr>
        <p:spPr>
          <a:xfrm>
            <a:off x="738567" y="282366"/>
            <a:ext cx="16810800" cy="33018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Clr>
                <a:srgbClr val="000000"/>
              </a:buClr>
              <a:buSzPts val="6500"/>
              <a:buFont typeface="Arial"/>
              <a:buNone/>
            </a:pPr>
            <a:r>
              <a:rPr lang="en-US" sz="6500" b="1" i="0" u="none" strike="noStrike" cap="none">
                <a:solidFill>
                  <a:srgbClr val="303926"/>
                </a:solidFill>
                <a:latin typeface="Playfair Display"/>
                <a:ea typeface="Playfair Display"/>
                <a:cs typeface="Playfair Display"/>
                <a:sym typeface="Playfair Display"/>
              </a:rPr>
              <a:t>Recognizing and removing obstacles that might be preventing you from retaining new audiences​</a:t>
            </a:r>
            <a:endParaRPr sz="1400" b="1" i="0" u="none" strike="noStrike" cap="none">
              <a:solidFill>
                <a:srgbClr val="000000"/>
              </a:solidFill>
              <a:latin typeface="Playfair Display"/>
              <a:ea typeface="Playfair Display"/>
              <a:cs typeface="Playfair Display"/>
              <a:sym typeface="Playfair Display"/>
            </a:endParaRPr>
          </a:p>
        </p:txBody>
      </p:sp>
      <p:sp>
        <p:nvSpPr>
          <p:cNvPr id="433" name="Google Shape;433;p14"/>
          <p:cNvSpPr txBox="1"/>
          <p:nvPr/>
        </p:nvSpPr>
        <p:spPr>
          <a:xfrm>
            <a:off x="3596871" y="4397556"/>
            <a:ext cx="12223800" cy="846300"/>
          </a:xfrm>
          <a:prstGeom prst="rect">
            <a:avLst/>
          </a:prstGeom>
          <a:noFill/>
          <a:ln>
            <a:noFill/>
          </a:ln>
        </p:spPr>
        <p:txBody>
          <a:bodyPr spcFirstLastPara="1" wrap="square" lIns="0" tIns="0" rIns="0" bIns="0" anchor="t" anchorCtr="0">
            <a:spAutoFit/>
          </a:bodyPr>
          <a:lstStyle/>
          <a:p>
            <a:pPr marL="0" marR="0" lvl="0" indent="0" algn="l" rtl="0">
              <a:lnSpc>
                <a:spcPct val="129005"/>
              </a:lnSpc>
              <a:spcBef>
                <a:spcPts val="0"/>
              </a:spcBef>
              <a:spcAft>
                <a:spcPts val="0"/>
              </a:spcAft>
              <a:buClr>
                <a:srgbClr val="000000"/>
              </a:buClr>
              <a:buSzPts val="5499"/>
              <a:buFont typeface="Arial"/>
              <a:buNone/>
            </a:pPr>
            <a:r>
              <a:rPr lang="en-US" sz="5499" b="0" i="0" u="none" strike="noStrike" cap="none">
                <a:solidFill>
                  <a:srgbClr val="303926"/>
                </a:solidFill>
                <a:latin typeface="Montserrat Medium"/>
                <a:ea typeface="Montserrat Medium"/>
                <a:cs typeface="Montserrat Medium"/>
                <a:sym typeface="Montserrat Medium"/>
              </a:rPr>
              <a:t>LEARN</a:t>
            </a:r>
            <a:endParaRPr sz="1400" b="0" i="0" u="none" strike="noStrike" cap="none">
              <a:solidFill>
                <a:srgbClr val="000000"/>
              </a:solidFill>
              <a:latin typeface="Montserrat Medium"/>
              <a:ea typeface="Montserrat Medium"/>
              <a:cs typeface="Montserrat Medium"/>
              <a:sym typeface="Montserrat Medium"/>
            </a:endParaRPr>
          </a:p>
        </p:txBody>
      </p:sp>
      <p:sp>
        <p:nvSpPr>
          <p:cNvPr id="434" name="Google Shape;434;p14"/>
          <p:cNvSpPr txBox="1"/>
          <p:nvPr/>
        </p:nvSpPr>
        <p:spPr>
          <a:xfrm>
            <a:off x="3596871" y="6349085"/>
            <a:ext cx="12730500" cy="846300"/>
          </a:xfrm>
          <a:prstGeom prst="rect">
            <a:avLst/>
          </a:prstGeom>
          <a:noFill/>
          <a:ln>
            <a:noFill/>
          </a:ln>
        </p:spPr>
        <p:txBody>
          <a:bodyPr spcFirstLastPara="1" wrap="square" lIns="0" tIns="0" rIns="0" bIns="0" anchor="t" anchorCtr="0">
            <a:spAutoFit/>
          </a:bodyPr>
          <a:lstStyle/>
          <a:p>
            <a:pPr marL="0" marR="0" lvl="0" indent="0" algn="l" rtl="0">
              <a:lnSpc>
                <a:spcPct val="129005"/>
              </a:lnSpc>
              <a:spcBef>
                <a:spcPts val="0"/>
              </a:spcBef>
              <a:spcAft>
                <a:spcPts val="0"/>
              </a:spcAft>
              <a:buClr>
                <a:srgbClr val="000000"/>
              </a:buClr>
              <a:buSzPts val="5499"/>
              <a:buFont typeface="Arial"/>
              <a:buNone/>
            </a:pPr>
            <a:r>
              <a:rPr lang="en-US" sz="5499" b="0" i="0" u="none" strike="noStrike" cap="none">
                <a:solidFill>
                  <a:srgbClr val="303926"/>
                </a:solidFill>
                <a:latin typeface="Montserrat Medium"/>
                <a:ea typeface="Montserrat Medium"/>
                <a:cs typeface="Montserrat Medium"/>
                <a:sym typeface="Montserrat Medium"/>
              </a:rPr>
              <a:t>IMPLEMENT</a:t>
            </a:r>
            <a:endParaRPr sz="1400" b="0" i="0" u="none" strike="noStrike" cap="none">
              <a:solidFill>
                <a:srgbClr val="000000"/>
              </a:solidFill>
              <a:latin typeface="Montserrat Medium"/>
              <a:ea typeface="Montserrat Medium"/>
              <a:cs typeface="Montserrat Medium"/>
              <a:sym typeface="Montserrat Medium"/>
            </a:endParaRPr>
          </a:p>
        </p:txBody>
      </p:sp>
      <p:sp>
        <p:nvSpPr>
          <p:cNvPr id="435" name="Google Shape;435;p14"/>
          <p:cNvSpPr txBox="1"/>
          <p:nvPr/>
        </p:nvSpPr>
        <p:spPr>
          <a:xfrm>
            <a:off x="3596871" y="8379643"/>
            <a:ext cx="11593200" cy="846300"/>
          </a:xfrm>
          <a:prstGeom prst="rect">
            <a:avLst/>
          </a:prstGeom>
          <a:noFill/>
          <a:ln>
            <a:noFill/>
          </a:ln>
        </p:spPr>
        <p:txBody>
          <a:bodyPr spcFirstLastPara="1" wrap="square" lIns="0" tIns="0" rIns="0" bIns="0" anchor="t" anchorCtr="0">
            <a:spAutoFit/>
          </a:bodyPr>
          <a:lstStyle/>
          <a:p>
            <a:pPr marL="0" marR="0" lvl="0" indent="0" algn="l" rtl="0">
              <a:lnSpc>
                <a:spcPct val="129005"/>
              </a:lnSpc>
              <a:spcBef>
                <a:spcPts val="0"/>
              </a:spcBef>
              <a:spcAft>
                <a:spcPts val="0"/>
              </a:spcAft>
              <a:buClr>
                <a:srgbClr val="000000"/>
              </a:buClr>
              <a:buSzPts val="5499"/>
              <a:buFont typeface="Arial"/>
              <a:buNone/>
            </a:pPr>
            <a:r>
              <a:rPr lang="en-US" sz="5499" b="0" i="0" u="none" strike="noStrike" cap="none">
                <a:solidFill>
                  <a:srgbClr val="303926"/>
                </a:solidFill>
                <a:latin typeface="Montserrat Medium"/>
                <a:ea typeface="Montserrat Medium"/>
                <a:cs typeface="Montserrat Medium"/>
                <a:sym typeface="Montserrat Medium"/>
              </a:rPr>
              <a:t>ASK</a:t>
            </a:r>
            <a:endParaRPr sz="1400" b="0" i="0" u="none" strike="noStrike" cap="none">
              <a:solidFill>
                <a:srgbClr val="000000"/>
              </a:solidFill>
              <a:latin typeface="Montserrat Medium"/>
              <a:ea typeface="Montserrat Medium"/>
              <a:cs typeface="Montserrat Medium"/>
              <a:sym typeface="Montserrat Medium"/>
            </a:endParaRPr>
          </a:p>
        </p:txBody>
      </p:sp>
      <p:sp>
        <p:nvSpPr>
          <p:cNvPr id="436" name="Google Shape;436;p14"/>
          <p:cNvSpPr txBox="1"/>
          <p:nvPr/>
        </p:nvSpPr>
        <p:spPr>
          <a:xfrm>
            <a:off x="2228150" y="7956950"/>
            <a:ext cx="700800" cy="153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800"/>
              <a:buFont typeface="Arial"/>
              <a:buNone/>
            </a:pPr>
            <a:r>
              <a:rPr lang="en-US" sz="8800" b="1" i="0" u="none" strike="noStrike" cap="none">
                <a:solidFill>
                  <a:srgbClr val="303926"/>
                </a:solidFill>
                <a:latin typeface="Josefin Sans"/>
                <a:ea typeface="Josefin Sans"/>
                <a:cs typeface="Josefin Sans"/>
                <a:sym typeface="Josefin Sans"/>
              </a:rPr>
              <a:t>?</a:t>
            </a:r>
            <a:endParaRPr sz="8800" b="1" i="0" u="none" strike="noStrike" cap="none">
              <a:solidFill>
                <a:srgbClr val="303926"/>
              </a:solidFill>
              <a:latin typeface="Josefin Sans"/>
              <a:ea typeface="Josefin Sans"/>
              <a:cs typeface="Josefin Sans"/>
              <a:sym typeface="Josefi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430"/>
                                        </p:tgtEl>
                                        <p:attrNameLst>
                                          <p:attrName>r</p:attrName>
                                        </p:attrNameLst>
                                      </p:cBhvr>
                                    </p:animRot>
                                  </p:childTnLst>
                                </p:cTn>
                              </p:par>
                            </p:childTnLst>
                          </p:cTn>
                        </p:par>
                        <p:par>
                          <p:cTn id="7" fill="hold">
                            <p:stCondLst>
                              <p:cond delay="1000"/>
                            </p:stCondLst>
                            <p:childTnLst>
                              <p:par>
                                <p:cTn id="8" presetID="8" presetClass="emph" presetSubtype="0" fill="hold" nodeType="afterEffect">
                                  <p:stCondLst>
                                    <p:cond delay="0"/>
                                  </p:stCondLst>
                                  <p:childTnLst>
                                    <p:animRot by="-21600000">
                                      <p:cBhvr>
                                        <p:cTn id="9" dur="1000" fill="hold"/>
                                        <p:tgtEl>
                                          <p:spTgt spid="431"/>
                                        </p:tgtEl>
                                        <p:attrNameLst>
                                          <p:attrName>r</p:attrName>
                                        </p:attrNameLst>
                                      </p:cBhvr>
                                    </p:animRot>
                                  </p:childTnLst>
                                </p:cTn>
                              </p:par>
                            </p:childTnLst>
                          </p:cTn>
                        </p:par>
                        <p:par>
                          <p:cTn id="10" fill="hold">
                            <p:stCondLst>
                              <p:cond delay="2000"/>
                            </p:stCondLst>
                            <p:childTnLst>
                              <p:par>
                                <p:cTn id="11" presetID="8" presetClass="emph" presetSubtype="0" fill="hold" nodeType="afterEffect">
                                  <p:stCondLst>
                                    <p:cond delay="0"/>
                                  </p:stCondLst>
                                  <p:childTnLst>
                                    <p:animRot by="-21600000">
                                      <p:cBhvr>
                                        <p:cTn id="12" dur="1000" fill="hold"/>
                                        <p:tgtEl>
                                          <p:spTgt spid="4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97"/>
        <p:cNvGrpSpPr/>
        <p:nvPr/>
      </p:nvGrpSpPr>
      <p:grpSpPr>
        <a:xfrm>
          <a:off x="0" y="0"/>
          <a:ext cx="0" cy="0"/>
          <a:chOff x="0" y="0"/>
          <a:chExt cx="0" cy="0"/>
        </a:xfrm>
      </p:grpSpPr>
      <p:sp>
        <p:nvSpPr>
          <p:cNvPr id="98" name="Google Shape;98;p3"/>
          <p:cNvSpPr txBox="1"/>
          <p:nvPr/>
        </p:nvSpPr>
        <p:spPr>
          <a:xfrm>
            <a:off x="544403" y="1320369"/>
            <a:ext cx="8217600" cy="1077300"/>
          </a:xfrm>
          <a:prstGeom prst="rect">
            <a:avLst/>
          </a:prstGeom>
          <a:noFill/>
          <a:ln>
            <a:noFill/>
          </a:ln>
        </p:spPr>
        <p:txBody>
          <a:bodyPr spcFirstLastPara="1" wrap="square" lIns="0" tIns="0" rIns="0" bIns="0" anchor="t" anchorCtr="0">
            <a:spAutoFit/>
          </a:bodyPr>
          <a:lstStyle/>
          <a:p>
            <a:pPr marL="0" marR="0" lvl="0" indent="0" algn="ctr" rtl="0">
              <a:lnSpc>
                <a:spcPct val="129004"/>
              </a:lnSpc>
              <a:spcBef>
                <a:spcPts val="0"/>
              </a:spcBef>
              <a:spcAft>
                <a:spcPts val="0"/>
              </a:spcAft>
              <a:buClr>
                <a:srgbClr val="000000"/>
              </a:buClr>
              <a:buSzPts val="6999"/>
              <a:buFont typeface="Arial"/>
              <a:buNone/>
            </a:pPr>
            <a:r>
              <a:rPr lang="en-US" sz="6999" b="1" i="0" u="none" strike="noStrike" cap="none">
                <a:solidFill>
                  <a:srgbClr val="303926"/>
                </a:solidFill>
                <a:latin typeface="Playfair Display"/>
                <a:ea typeface="Playfair Display"/>
                <a:cs typeface="Playfair Display"/>
                <a:sym typeface="Playfair Display"/>
              </a:rPr>
              <a:t>Daniel Acosta</a:t>
            </a:r>
            <a:endParaRPr sz="1400" b="1" i="0" u="none" strike="noStrike" cap="none">
              <a:solidFill>
                <a:srgbClr val="000000"/>
              </a:solidFill>
              <a:latin typeface="Playfair Display"/>
              <a:ea typeface="Playfair Display"/>
              <a:cs typeface="Playfair Display"/>
              <a:sym typeface="Playfair Display"/>
            </a:endParaRPr>
          </a:p>
        </p:txBody>
      </p:sp>
      <p:sp>
        <p:nvSpPr>
          <p:cNvPr id="99" name="Google Shape;99;p3"/>
          <p:cNvSpPr txBox="1"/>
          <p:nvPr/>
        </p:nvSpPr>
        <p:spPr>
          <a:xfrm>
            <a:off x="9525919" y="1320369"/>
            <a:ext cx="8217600" cy="1077300"/>
          </a:xfrm>
          <a:prstGeom prst="rect">
            <a:avLst/>
          </a:prstGeom>
          <a:noFill/>
          <a:ln>
            <a:noFill/>
          </a:ln>
        </p:spPr>
        <p:txBody>
          <a:bodyPr spcFirstLastPara="1" wrap="square" lIns="0" tIns="0" rIns="0" bIns="0" anchor="t" anchorCtr="0">
            <a:spAutoFit/>
          </a:bodyPr>
          <a:lstStyle/>
          <a:p>
            <a:pPr marL="0" marR="0" lvl="0" indent="0" algn="ctr" rtl="0">
              <a:lnSpc>
                <a:spcPct val="129004"/>
              </a:lnSpc>
              <a:spcBef>
                <a:spcPts val="0"/>
              </a:spcBef>
              <a:spcAft>
                <a:spcPts val="0"/>
              </a:spcAft>
              <a:buClr>
                <a:srgbClr val="000000"/>
              </a:buClr>
              <a:buSzPts val="6999"/>
              <a:buFont typeface="Arial"/>
              <a:buNone/>
            </a:pPr>
            <a:r>
              <a:rPr lang="en-US" sz="6999" b="1" i="0" u="none" strike="noStrike" cap="none">
                <a:solidFill>
                  <a:srgbClr val="303926"/>
                </a:solidFill>
                <a:latin typeface="Playfair Display"/>
                <a:ea typeface="Playfair Display"/>
                <a:cs typeface="Playfair Display"/>
                <a:sym typeface="Playfair Display"/>
              </a:rPr>
              <a:t>Andrea Cuevas</a:t>
            </a:r>
            <a:endParaRPr sz="1400" b="1" i="0" u="none" strike="noStrike" cap="none">
              <a:solidFill>
                <a:srgbClr val="000000"/>
              </a:solidFill>
              <a:latin typeface="Playfair Display"/>
              <a:ea typeface="Playfair Display"/>
              <a:cs typeface="Playfair Display"/>
              <a:sym typeface="Playfair Display"/>
            </a:endParaRPr>
          </a:p>
        </p:txBody>
      </p:sp>
      <p:sp>
        <p:nvSpPr>
          <p:cNvPr id="100" name="Google Shape;100;p3"/>
          <p:cNvSpPr txBox="1"/>
          <p:nvPr/>
        </p:nvSpPr>
        <p:spPr>
          <a:xfrm>
            <a:off x="9113900" y="8408500"/>
            <a:ext cx="9041700" cy="1108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3000"/>
              <a:buFont typeface="Arial"/>
              <a:buNone/>
            </a:pPr>
            <a:r>
              <a:rPr lang="en-US" sz="3000" b="0" i="1" u="none" strike="noStrike" cap="none">
                <a:solidFill>
                  <a:srgbClr val="303926"/>
                </a:solidFill>
                <a:latin typeface="Montserrat Medium"/>
                <a:ea typeface="Montserrat Medium"/>
                <a:cs typeface="Montserrat Medium"/>
                <a:sym typeface="Montserrat Medium"/>
              </a:rPr>
              <a:t>Director of Marketing &amp; Communications</a:t>
            </a:r>
            <a:endParaRPr sz="1200" b="0" i="1" u="none" strike="noStrike" cap="none">
              <a:solidFill>
                <a:srgbClr val="000000"/>
              </a:solidFill>
              <a:latin typeface="Montserrat Medium"/>
              <a:ea typeface="Montserrat Medium"/>
              <a:cs typeface="Montserrat Medium"/>
              <a:sym typeface="Montserrat Medium"/>
            </a:endParaRPr>
          </a:p>
          <a:p>
            <a:pPr marL="0" marR="0" lvl="0" indent="0" algn="ctr" rtl="0">
              <a:lnSpc>
                <a:spcPct val="140000"/>
              </a:lnSpc>
              <a:spcBef>
                <a:spcPts val="0"/>
              </a:spcBef>
              <a:spcAft>
                <a:spcPts val="0"/>
              </a:spcAft>
              <a:buClr>
                <a:srgbClr val="000000"/>
              </a:buClr>
              <a:buSzPts val="3000"/>
              <a:buFont typeface="Arial"/>
              <a:buNone/>
            </a:pPr>
            <a:r>
              <a:rPr lang="en-US" sz="3000" b="0" i="0" u="none" strike="noStrike" cap="none">
                <a:solidFill>
                  <a:srgbClr val="303926"/>
                </a:solidFill>
                <a:latin typeface="Montserrat Medium"/>
                <a:ea typeface="Montserrat Medium"/>
                <a:cs typeface="Montserrat Medium"/>
                <a:sym typeface="Montserrat Medium"/>
              </a:rPr>
              <a:t>Hartford Stage (Connecticut)</a:t>
            </a:r>
            <a:endParaRPr sz="1200" b="0" i="0" u="none" strike="noStrike" cap="none">
              <a:solidFill>
                <a:srgbClr val="000000"/>
              </a:solidFill>
              <a:latin typeface="Montserrat Medium"/>
              <a:ea typeface="Montserrat Medium"/>
              <a:cs typeface="Montserrat Medium"/>
              <a:sym typeface="Montserrat Medium"/>
            </a:endParaRPr>
          </a:p>
        </p:txBody>
      </p:sp>
      <p:sp>
        <p:nvSpPr>
          <p:cNvPr id="101" name="Google Shape;101;p3"/>
          <p:cNvSpPr txBox="1"/>
          <p:nvPr/>
        </p:nvSpPr>
        <p:spPr>
          <a:xfrm>
            <a:off x="811751" y="8371605"/>
            <a:ext cx="7683000" cy="1108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3000"/>
              <a:buFont typeface="Arial"/>
              <a:buNone/>
            </a:pPr>
            <a:r>
              <a:rPr lang="en-US" sz="3000" b="0" i="1" u="none" strike="noStrike" cap="none">
                <a:solidFill>
                  <a:srgbClr val="303926"/>
                </a:solidFill>
                <a:latin typeface="Montserrat Medium"/>
                <a:ea typeface="Montserrat Medium"/>
                <a:cs typeface="Montserrat Medium"/>
                <a:sym typeface="Montserrat Medium"/>
              </a:rPr>
              <a:t>Advertising &amp; Sales Manager</a:t>
            </a:r>
            <a:endParaRPr sz="3000" b="0" i="1" u="none" strike="noStrike" cap="none">
              <a:solidFill>
                <a:srgbClr val="000000"/>
              </a:solidFill>
              <a:latin typeface="Montserrat Medium"/>
              <a:ea typeface="Montserrat Medium"/>
              <a:cs typeface="Montserrat Medium"/>
              <a:sym typeface="Montserrat Medium"/>
            </a:endParaRPr>
          </a:p>
          <a:p>
            <a:pPr marL="0" marR="0" lvl="0" indent="0" algn="ctr" rtl="0">
              <a:lnSpc>
                <a:spcPct val="140000"/>
              </a:lnSpc>
              <a:spcBef>
                <a:spcPts val="0"/>
              </a:spcBef>
              <a:spcAft>
                <a:spcPts val="0"/>
              </a:spcAft>
              <a:buClr>
                <a:srgbClr val="000000"/>
              </a:buClr>
              <a:buSzPts val="3000"/>
              <a:buFont typeface="Arial"/>
              <a:buNone/>
            </a:pPr>
            <a:r>
              <a:rPr lang="en-US" sz="3000" b="0" i="0" u="none" strike="noStrike" cap="none">
                <a:solidFill>
                  <a:srgbClr val="303926"/>
                </a:solidFill>
                <a:latin typeface="Montserrat Medium"/>
                <a:ea typeface="Montserrat Medium"/>
                <a:cs typeface="Montserrat Medium"/>
                <a:sym typeface="Montserrat Medium"/>
              </a:rPr>
              <a:t>The Dallas Opera (Texas)</a:t>
            </a:r>
            <a:endParaRPr sz="3000" b="0" i="0" u="none" strike="noStrike" cap="none">
              <a:solidFill>
                <a:srgbClr val="000000"/>
              </a:solidFill>
              <a:latin typeface="Montserrat Medium"/>
              <a:ea typeface="Montserrat Medium"/>
              <a:cs typeface="Montserrat Medium"/>
              <a:sym typeface="Montserrat Medium"/>
            </a:endParaRPr>
          </a:p>
        </p:txBody>
      </p:sp>
      <p:sp>
        <p:nvSpPr>
          <p:cNvPr id="102" name="Google Shape;102;p3"/>
          <p:cNvSpPr txBox="1"/>
          <p:nvPr/>
        </p:nvSpPr>
        <p:spPr>
          <a:xfrm>
            <a:off x="9793192" y="2392885"/>
            <a:ext cx="7683000" cy="492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3200"/>
              <a:buFont typeface="Arial"/>
              <a:buNone/>
            </a:pPr>
            <a:r>
              <a:rPr lang="en-US" sz="3200" b="0" i="0" u="none" strike="noStrike" cap="none">
                <a:solidFill>
                  <a:srgbClr val="303926"/>
                </a:solidFill>
                <a:latin typeface="Montserrat"/>
                <a:ea typeface="Montserrat"/>
                <a:cs typeface="Montserrat"/>
                <a:sym typeface="Montserrat"/>
              </a:rPr>
              <a:t>she/her</a:t>
            </a:r>
            <a:endParaRPr sz="1400" b="0" i="0" u="none" strike="noStrike" cap="none">
              <a:solidFill>
                <a:srgbClr val="000000"/>
              </a:solidFill>
              <a:latin typeface="Montserrat"/>
              <a:ea typeface="Montserrat"/>
              <a:cs typeface="Montserrat"/>
              <a:sym typeface="Montserrat"/>
            </a:endParaRPr>
          </a:p>
        </p:txBody>
      </p:sp>
      <p:sp>
        <p:nvSpPr>
          <p:cNvPr id="103" name="Google Shape;103;p3"/>
          <p:cNvSpPr txBox="1"/>
          <p:nvPr/>
        </p:nvSpPr>
        <p:spPr>
          <a:xfrm>
            <a:off x="1374900" y="2392885"/>
            <a:ext cx="6644400" cy="492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3200"/>
              <a:buFont typeface="Arial"/>
              <a:buNone/>
            </a:pPr>
            <a:r>
              <a:rPr lang="en-US" sz="3200" b="0" i="0" u="none" strike="noStrike" cap="none">
                <a:solidFill>
                  <a:srgbClr val="303926"/>
                </a:solidFill>
                <a:latin typeface="Montserrat"/>
                <a:ea typeface="Montserrat"/>
                <a:cs typeface="Montserrat"/>
                <a:sym typeface="Montserrat"/>
              </a:rPr>
              <a:t>he/him</a:t>
            </a:r>
            <a:endParaRPr sz="1400" b="0" i="0" u="none" strike="noStrike" cap="none">
              <a:solidFill>
                <a:srgbClr val="000000"/>
              </a:solidFill>
              <a:latin typeface="Montserrat"/>
              <a:ea typeface="Montserrat"/>
              <a:cs typeface="Montserrat"/>
              <a:sym typeface="Montserrat"/>
            </a:endParaRPr>
          </a:p>
        </p:txBody>
      </p:sp>
      <p:sp>
        <p:nvSpPr>
          <p:cNvPr id="104" name="Google Shape;104;p3"/>
          <p:cNvSpPr/>
          <p:nvPr/>
        </p:nvSpPr>
        <p:spPr>
          <a:xfrm>
            <a:off x="11567831" y="3754152"/>
            <a:ext cx="4133854" cy="4133836"/>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t="-16662" b="-16661"/>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3"/>
          <p:cNvSpPr/>
          <p:nvPr/>
        </p:nvSpPr>
        <p:spPr>
          <a:xfrm>
            <a:off x="2586315" y="3754152"/>
            <a:ext cx="4133854" cy="4133836"/>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l="-46649" t="-27514" r="-55919" b="-75066"/>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440"/>
        <p:cNvGrpSpPr/>
        <p:nvPr/>
      </p:nvGrpSpPr>
      <p:grpSpPr>
        <a:xfrm>
          <a:off x="0" y="0"/>
          <a:ext cx="0" cy="0"/>
          <a:chOff x="0" y="0"/>
          <a:chExt cx="0" cy="0"/>
        </a:xfrm>
      </p:grpSpPr>
      <p:pic>
        <p:nvPicPr>
          <p:cNvPr id="441" name="Google Shape;441;p15"/>
          <p:cNvPicPr preferRelativeResize="0"/>
          <p:nvPr/>
        </p:nvPicPr>
        <p:blipFill rotWithShape="1">
          <a:blip r:embed="rId3">
            <a:alphaModFix/>
          </a:blip>
          <a:srcRect/>
          <a:stretch/>
        </p:blipFill>
        <p:spPr>
          <a:xfrm rot="-3119615" flipH="1">
            <a:off x="12591228" y="3676079"/>
            <a:ext cx="1185689" cy="1387508"/>
          </a:xfrm>
          <a:prstGeom prst="rect">
            <a:avLst/>
          </a:prstGeom>
          <a:noFill/>
          <a:ln>
            <a:noFill/>
          </a:ln>
        </p:spPr>
      </p:pic>
      <p:pic>
        <p:nvPicPr>
          <p:cNvPr id="442" name="Google Shape;442;p15"/>
          <p:cNvPicPr preferRelativeResize="0"/>
          <p:nvPr/>
        </p:nvPicPr>
        <p:blipFill rotWithShape="1">
          <a:blip r:embed="rId3">
            <a:alphaModFix/>
          </a:blip>
          <a:srcRect/>
          <a:stretch/>
        </p:blipFill>
        <p:spPr>
          <a:xfrm rot="2700000" flipH="1">
            <a:off x="8551155" y="8353271"/>
            <a:ext cx="1185689" cy="1387508"/>
          </a:xfrm>
          <a:prstGeom prst="rect">
            <a:avLst/>
          </a:prstGeom>
          <a:noFill/>
          <a:ln>
            <a:noFill/>
          </a:ln>
        </p:spPr>
      </p:pic>
      <p:pic>
        <p:nvPicPr>
          <p:cNvPr id="443" name="Google Shape;443;p15"/>
          <p:cNvPicPr preferRelativeResize="0"/>
          <p:nvPr/>
        </p:nvPicPr>
        <p:blipFill rotWithShape="1">
          <a:blip r:embed="rId3">
            <a:alphaModFix/>
          </a:blip>
          <a:srcRect/>
          <a:stretch/>
        </p:blipFill>
        <p:spPr>
          <a:xfrm rot="7219855" flipH="1">
            <a:off x="4176176" y="3643813"/>
            <a:ext cx="1185689" cy="1387508"/>
          </a:xfrm>
          <a:prstGeom prst="rect">
            <a:avLst/>
          </a:prstGeom>
          <a:noFill/>
          <a:ln>
            <a:noFill/>
          </a:ln>
        </p:spPr>
      </p:pic>
      <p:sp>
        <p:nvSpPr>
          <p:cNvPr id="444" name="Google Shape;444;p15"/>
          <p:cNvSpPr txBox="1"/>
          <p:nvPr/>
        </p:nvSpPr>
        <p:spPr>
          <a:xfrm>
            <a:off x="2809587" y="1705285"/>
            <a:ext cx="12223800" cy="1435200"/>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Clr>
                <a:srgbClr val="000000"/>
              </a:buClr>
              <a:buSzPts val="4200"/>
              <a:buFont typeface="Arial"/>
              <a:buNone/>
            </a:pPr>
            <a:r>
              <a:rPr lang="en-US" sz="4200" b="0" i="0" u="none" strike="noStrike" cap="none">
                <a:solidFill>
                  <a:srgbClr val="303926"/>
                </a:solidFill>
                <a:latin typeface="Montserrat Medium"/>
                <a:ea typeface="Montserrat Medium"/>
                <a:cs typeface="Montserrat Medium"/>
                <a:sym typeface="Montserrat Medium"/>
              </a:rPr>
              <a:t>LEARN THE COMMUNITY'S </a:t>
            </a:r>
            <a:endParaRPr sz="1400" b="0" i="0" u="none" strike="noStrike" cap="none">
              <a:solidFill>
                <a:srgbClr val="000000"/>
              </a:solidFill>
              <a:latin typeface="Montserrat Medium"/>
              <a:ea typeface="Montserrat Medium"/>
              <a:cs typeface="Montserrat Medium"/>
              <a:sym typeface="Montserrat Medium"/>
            </a:endParaRPr>
          </a:p>
          <a:p>
            <a:pPr marL="0" marR="0" lvl="0" indent="0" algn="ctr" rtl="0">
              <a:lnSpc>
                <a:spcPct val="122000"/>
              </a:lnSpc>
              <a:spcBef>
                <a:spcPts val="0"/>
              </a:spcBef>
              <a:spcAft>
                <a:spcPts val="0"/>
              </a:spcAft>
              <a:buClr>
                <a:srgbClr val="000000"/>
              </a:buClr>
              <a:buSzPts val="4200"/>
              <a:buFont typeface="Arial"/>
              <a:buNone/>
            </a:pPr>
            <a:r>
              <a:rPr lang="en-US" sz="4200" b="0" i="0" u="none" strike="noStrike" cap="none">
                <a:solidFill>
                  <a:srgbClr val="303926"/>
                </a:solidFill>
                <a:latin typeface="Montserrat Medium"/>
                <a:ea typeface="Montserrat Medium"/>
                <a:cs typeface="Montserrat Medium"/>
                <a:sym typeface="Montserrat Medium"/>
              </a:rPr>
              <a:t>NEEDS AND WANTS</a:t>
            </a:r>
            <a:endParaRPr sz="1400" b="0" i="0" u="none" strike="noStrike" cap="none">
              <a:solidFill>
                <a:srgbClr val="000000"/>
              </a:solidFill>
              <a:latin typeface="Montserrat Medium"/>
              <a:ea typeface="Montserrat Medium"/>
              <a:cs typeface="Montserrat Medium"/>
              <a:sym typeface="Montserrat Medium"/>
            </a:endParaRPr>
          </a:p>
        </p:txBody>
      </p:sp>
      <p:sp>
        <p:nvSpPr>
          <p:cNvPr id="445" name="Google Shape;445;p15"/>
          <p:cNvSpPr txBox="1"/>
          <p:nvPr/>
        </p:nvSpPr>
        <p:spPr>
          <a:xfrm>
            <a:off x="11815888" y="6301742"/>
            <a:ext cx="4953600" cy="2223900"/>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Clr>
                <a:srgbClr val="000000"/>
              </a:buClr>
              <a:buSzPts val="4200"/>
              <a:buFont typeface="Arial"/>
              <a:buNone/>
            </a:pPr>
            <a:r>
              <a:rPr lang="en-US" sz="4200" b="0" i="0" u="none" strike="noStrike" cap="none">
                <a:solidFill>
                  <a:srgbClr val="303926"/>
                </a:solidFill>
                <a:latin typeface="Montserrat Medium"/>
                <a:ea typeface="Montserrat Medium"/>
                <a:cs typeface="Montserrat Medium"/>
                <a:sym typeface="Montserrat Medium"/>
              </a:rPr>
              <a:t>IMPLEMENT,</a:t>
            </a:r>
            <a:endParaRPr sz="1400" b="0" i="0" u="none" strike="noStrike" cap="none">
              <a:solidFill>
                <a:srgbClr val="000000"/>
              </a:solidFill>
              <a:latin typeface="Montserrat Medium"/>
              <a:ea typeface="Montserrat Medium"/>
              <a:cs typeface="Montserrat Medium"/>
              <a:sym typeface="Montserrat Medium"/>
            </a:endParaRPr>
          </a:p>
          <a:p>
            <a:pPr marL="0" marR="0" lvl="0" indent="0" algn="ctr" rtl="0">
              <a:lnSpc>
                <a:spcPct val="122000"/>
              </a:lnSpc>
              <a:spcBef>
                <a:spcPts val="0"/>
              </a:spcBef>
              <a:spcAft>
                <a:spcPts val="0"/>
              </a:spcAft>
              <a:buClr>
                <a:srgbClr val="000000"/>
              </a:buClr>
              <a:buSzPts val="4200"/>
              <a:buFont typeface="Arial"/>
              <a:buNone/>
            </a:pPr>
            <a:r>
              <a:rPr lang="en-US" sz="4200" b="0" i="0" u="none" strike="noStrike" cap="none">
                <a:solidFill>
                  <a:srgbClr val="303926"/>
                </a:solidFill>
                <a:latin typeface="Montserrat Medium"/>
                <a:ea typeface="Montserrat Medium"/>
                <a:cs typeface="Montserrat Medium"/>
                <a:sym typeface="Montserrat Medium"/>
              </a:rPr>
              <a:t>TRAIN,</a:t>
            </a:r>
            <a:endParaRPr sz="1400" b="0" i="0" u="none" strike="noStrike" cap="none">
              <a:solidFill>
                <a:srgbClr val="000000"/>
              </a:solidFill>
              <a:latin typeface="Montserrat Medium"/>
              <a:ea typeface="Montserrat Medium"/>
              <a:cs typeface="Montserrat Medium"/>
              <a:sym typeface="Montserrat Medium"/>
            </a:endParaRPr>
          </a:p>
          <a:p>
            <a:pPr marL="0" marR="0" lvl="0" indent="0" algn="ctr" rtl="0">
              <a:lnSpc>
                <a:spcPct val="122000"/>
              </a:lnSpc>
              <a:spcBef>
                <a:spcPts val="0"/>
              </a:spcBef>
              <a:spcAft>
                <a:spcPts val="0"/>
              </a:spcAft>
              <a:buClr>
                <a:srgbClr val="000000"/>
              </a:buClr>
              <a:buSzPts val="4200"/>
              <a:buFont typeface="Arial"/>
              <a:buNone/>
            </a:pPr>
            <a:r>
              <a:rPr lang="en-US" sz="4200" b="0" i="0" u="none" strike="noStrike" cap="none">
                <a:solidFill>
                  <a:srgbClr val="303926"/>
                </a:solidFill>
                <a:latin typeface="Montserrat Medium"/>
                <a:ea typeface="Montserrat Medium"/>
                <a:cs typeface="Montserrat Medium"/>
                <a:sym typeface="Montserrat Medium"/>
              </a:rPr>
              <a:t>SUPPORT</a:t>
            </a:r>
            <a:endParaRPr sz="1400" b="0" i="0" u="none" strike="noStrike" cap="none">
              <a:solidFill>
                <a:srgbClr val="000000"/>
              </a:solidFill>
              <a:latin typeface="Montserrat Medium"/>
              <a:ea typeface="Montserrat Medium"/>
              <a:cs typeface="Montserrat Medium"/>
              <a:sym typeface="Montserrat Medium"/>
            </a:endParaRPr>
          </a:p>
        </p:txBody>
      </p:sp>
      <p:sp>
        <p:nvSpPr>
          <p:cNvPr id="446" name="Google Shape;446;p15"/>
          <p:cNvSpPr txBox="1"/>
          <p:nvPr/>
        </p:nvSpPr>
        <p:spPr>
          <a:xfrm>
            <a:off x="1927214" y="6625526"/>
            <a:ext cx="4469400" cy="1435200"/>
          </a:xfrm>
          <a:prstGeom prst="rect">
            <a:avLst/>
          </a:prstGeom>
          <a:noFill/>
          <a:ln>
            <a:noFill/>
          </a:ln>
        </p:spPr>
        <p:txBody>
          <a:bodyPr spcFirstLastPara="1" wrap="square" lIns="0" tIns="0" rIns="0" bIns="0" anchor="t" anchorCtr="0">
            <a:spAutoFit/>
          </a:bodyPr>
          <a:lstStyle/>
          <a:p>
            <a:pPr marL="0" marR="0" lvl="0" indent="0" algn="ctr" rtl="0">
              <a:lnSpc>
                <a:spcPct val="122000"/>
              </a:lnSpc>
              <a:spcBef>
                <a:spcPts val="0"/>
              </a:spcBef>
              <a:spcAft>
                <a:spcPts val="0"/>
              </a:spcAft>
              <a:buClr>
                <a:srgbClr val="000000"/>
              </a:buClr>
              <a:buSzPts val="4200"/>
              <a:buFont typeface="Arial"/>
              <a:buNone/>
            </a:pPr>
            <a:r>
              <a:rPr lang="en-US" sz="4200" b="0" i="0" u="none" strike="noStrike" cap="none">
                <a:solidFill>
                  <a:srgbClr val="303926"/>
                </a:solidFill>
                <a:latin typeface="Montserrat Medium"/>
                <a:ea typeface="Montserrat Medium"/>
                <a:cs typeface="Montserrat Medium"/>
                <a:sym typeface="Montserrat Medium"/>
              </a:rPr>
              <a:t>ASK FOR </a:t>
            </a:r>
            <a:endParaRPr sz="1400" b="0" i="0" u="none" strike="noStrike" cap="none">
              <a:solidFill>
                <a:srgbClr val="000000"/>
              </a:solidFill>
              <a:latin typeface="Montserrat Medium"/>
              <a:ea typeface="Montserrat Medium"/>
              <a:cs typeface="Montserrat Medium"/>
              <a:sym typeface="Montserrat Medium"/>
            </a:endParaRPr>
          </a:p>
          <a:p>
            <a:pPr marL="0" marR="0" lvl="0" indent="0" algn="ctr" rtl="0">
              <a:lnSpc>
                <a:spcPct val="122000"/>
              </a:lnSpc>
              <a:spcBef>
                <a:spcPts val="0"/>
              </a:spcBef>
              <a:spcAft>
                <a:spcPts val="0"/>
              </a:spcAft>
              <a:buClr>
                <a:srgbClr val="000000"/>
              </a:buClr>
              <a:buSzPts val="4200"/>
              <a:buFont typeface="Arial"/>
              <a:buNone/>
            </a:pPr>
            <a:r>
              <a:rPr lang="en-US" sz="4200" b="0" i="0" u="none" strike="noStrike" cap="none">
                <a:solidFill>
                  <a:srgbClr val="303926"/>
                </a:solidFill>
                <a:latin typeface="Montserrat Medium"/>
                <a:ea typeface="Montserrat Medium"/>
                <a:cs typeface="Montserrat Medium"/>
                <a:sym typeface="Montserrat Medium"/>
              </a:rPr>
              <a:t>FEEDBACK</a:t>
            </a:r>
            <a:endParaRPr sz="1400" b="0" i="0" u="none" strike="noStrike" cap="none">
              <a:solidFill>
                <a:srgbClr val="000000"/>
              </a:solidFill>
              <a:latin typeface="Montserrat Medium"/>
              <a:ea typeface="Montserrat Medium"/>
              <a:cs typeface="Montserrat Medium"/>
              <a:sym typeface="Montserrat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441"/>
                                        </p:tgtEl>
                                        <p:attrNameLst>
                                          <p:attrName>r</p:attrName>
                                        </p:attrNameLst>
                                      </p:cBhvr>
                                    </p:animRot>
                                  </p:childTnLst>
                                </p:cTn>
                              </p:par>
                            </p:childTnLst>
                          </p:cTn>
                        </p:par>
                        <p:par>
                          <p:cTn id="7" fill="hold">
                            <p:stCondLst>
                              <p:cond delay="1000"/>
                            </p:stCondLst>
                            <p:childTnLst>
                              <p:par>
                                <p:cTn id="8" presetID="8" presetClass="emph" presetSubtype="0" fill="hold" nodeType="afterEffect">
                                  <p:stCondLst>
                                    <p:cond delay="0"/>
                                  </p:stCondLst>
                                  <p:childTnLst>
                                    <p:animRot by="-21600000">
                                      <p:cBhvr>
                                        <p:cTn id="9" dur="1000" fill="hold"/>
                                        <p:tgtEl>
                                          <p:spTgt spid="442"/>
                                        </p:tgtEl>
                                        <p:attrNameLst>
                                          <p:attrName>r</p:attrName>
                                        </p:attrNameLst>
                                      </p:cBhvr>
                                    </p:animRot>
                                  </p:childTnLst>
                                </p:cTn>
                              </p:par>
                            </p:childTnLst>
                          </p:cTn>
                        </p:par>
                        <p:par>
                          <p:cTn id="10" fill="hold">
                            <p:stCondLst>
                              <p:cond delay="2000"/>
                            </p:stCondLst>
                            <p:childTnLst>
                              <p:par>
                                <p:cTn id="11" presetID="8" presetClass="emph" presetSubtype="0" fill="hold" nodeType="afterEffect">
                                  <p:stCondLst>
                                    <p:cond delay="0"/>
                                  </p:stCondLst>
                                  <p:childTnLst>
                                    <p:animRot by="-21600000">
                                      <p:cBhvr>
                                        <p:cTn id="12" dur="1000" fill="hold"/>
                                        <p:tgtEl>
                                          <p:spTgt spid="4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450"/>
        <p:cNvGrpSpPr/>
        <p:nvPr/>
      </p:nvGrpSpPr>
      <p:grpSpPr>
        <a:xfrm>
          <a:off x="0" y="0"/>
          <a:ext cx="0" cy="0"/>
          <a:chOff x="0" y="0"/>
          <a:chExt cx="0" cy="0"/>
        </a:xfrm>
      </p:grpSpPr>
      <p:sp>
        <p:nvSpPr>
          <p:cNvPr id="451" name="Google Shape;451;p16"/>
          <p:cNvSpPr txBox="1"/>
          <p:nvPr/>
        </p:nvSpPr>
        <p:spPr>
          <a:xfrm>
            <a:off x="3032145" y="764987"/>
            <a:ext cx="12223800" cy="1879200"/>
          </a:xfrm>
          <a:prstGeom prst="rect">
            <a:avLst/>
          </a:prstGeom>
          <a:noFill/>
          <a:ln>
            <a:noFill/>
          </a:ln>
        </p:spPr>
        <p:txBody>
          <a:bodyPr spcFirstLastPara="1" wrap="square" lIns="0" tIns="0" rIns="0" bIns="0" anchor="t" anchorCtr="0">
            <a:spAutoFit/>
          </a:bodyPr>
          <a:lstStyle/>
          <a:p>
            <a:pPr marL="0" marR="0" lvl="0" indent="0" algn="ctr" rtl="0">
              <a:lnSpc>
                <a:spcPct val="122004"/>
              </a:lnSpc>
              <a:spcBef>
                <a:spcPts val="0"/>
              </a:spcBef>
              <a:spcAft>
                <a:spcPts val="0"/>
              </a:spcAft>
              <a:buClr>
                <a:srgbClr val="000000"/>
              </a:buClr>
              <a:buSzPts val="5499"/>
              <a:buFont typeface="Arial"/>
              <a:buNone/>
            </a:pPr>
            <a:r>
              <a:rPr lang="en-US" sz="5499" b="0" i="0" u="none" strike="noStrike" cap="none">
                <a:solidFill>
                  <a:srgbClr val="303926"/>
                </a:solidFill>
                <a:latin typeface="Montserrat Medium"/>
                <a:ea typeface="Montserrat Medium"/>
                <a:cs typeface="Montserrat Medium"/>
                <a:sym typeface="Montserrat Medium"/>
              </a:rPr>
              <a:t>LEARN THE COMMUNITY'S </a:t>
            </a:r>
            <a:endParaRPr sz="1400" b="0" i="0" u="none" strike="noStrike" cap="none">
              <a:solidFill>
                <a:srgbClr val="000000"/>
              </a:solidFill>
              <a:latin typeface="Montserrat Medium"/>
              <a:ea typeface="Montserrat Medium"/>
              <a:cs typeface="Montserrat Medium"/>
              <a:sym typeface="Montserrat Medium"/>
            </a:endParaRPr>
          </a:p>
          <a:p>
            <a:pPr marL="0" marR="0" lvl="0" indent="0" algn="ctr" rtl="0">
              <a:lnSpc>
                <a:spcPct val="122004"/>
              </a:lnSpc>
              <a:spcBef>
                <a:spcPts val="0"/>
              </a:spcBef>
              <a:spcAft>
                <a:spcPts val="0"/>
              </a:spcAft>
              <a:buClr>
                <a:srgbClr val="000000"/>
              </a:buClr>
              <a:buSzPts val="5499"/>
              <a:buFont typeface="Arial"/>
              <a:buNone/>
            </a:pPr>
            <a:r>
              <a:rPr lang="en-US" sz="5499" b="0" i="0" u="none" strike="noStrike" cap="none">
                <a:solidFill>
                  <a:srgbClr val="303926"/>
                </a:solidFill>
                <a:latin typeface="Montserrat Medium"/>
                <a:ea typeface="Montserrat Medium"/>
                <a:cs typeface="Montserrat Medium"/>
                <a:sym typeface="Montserrat Medium"/>
              </a:rPr>
              <a:t>NEEDS AND WANTS</a:t>
            </a:r>
            <a:endParaRPr sz="1400" b="0" i="0" u="none" strike="noStrike" cap="none">
              <a:solidFill>
                <a:srgbClr val="000000"/>
              </a:solidFill>
              <a:latin typeface="Montserrat Medium"/>
              <a:ea typeface="Montserrat Medium"/>
              <a:cs typeface="Montserrat Medium"/>
              <a:sym typeface="Montserrat Medium"/>
            </a:endParaRPr>
          </a:p>
        </p:txBody>
      </p:sp>
      <p:sp>
        <p:nvSpPr>
          <p:cNvPr id="452" name="Google Shape;452;p16"/>
          <p:cNvSpPr/>
          <p:nvPr/>
        </p:nvSpPr>
        <p:spPr>
          <a:xfrm>
            <a:off x="4541370" y="3421504"/>
            <a:ext cx="9205261" cy="2605659"/>
          </a:xfrm>
          <a:custGeom>
            <a:avLst/>
            <a:gdLst/>
            <a:ahLst/>
            <a:cxnLst/>
            <a:rect l="l" t="t" r="r" b="b"/>
            <a:pathLst>
              <a:path w="7161210" h="2027066" extrusionOk="0">
                <a:moveTo>
                  <a:pt x="7036750" y="2027066"/>
                </a:moveTo>
                <a:lnTo>
                  <a:pt x="124460" y="2027066"/>
                </a:lnTo>
                <a:cubicBezTo>
                  <a:pt x="55880" y="2027066"/>
                  <a:pt x="0" y="1971186"/>
                  <a:pt x="0" y="1902606"/>
                </a:cubicBezTo>
                <a:lnTo>
                  <a:pt x="0" y="124460"/>
                </a:lnTo>
                <a:cubicBezTo>
                  <a:pt x="0" y="55880"/>
                  <a:pt x="55880" y="0"/>
                  <a:pt x="124460" y="0"/>
                </a:cubicBezTo>
                <a:lnTo>
                  <a:pt x="7036750" y="0"/>
                </a:lnTo>
                <a:cubicBezTo>
                  <a:pt x="7105331" y="0"/>
                  <a:pt x="7161210" y="55880"/>
                  <a:pt x="7161210" y="124460"/>
                </a:cubicBezTo>
                <a:lnTo>
                  <a:pt x="7161210" y="1902606"/>
                </a:lnTo>
                <a:cubicBezTo>
                  <a:pt x="7161210" y="1971186"/>
                  <a:pt x="7105331" y="2027066"/>
                  <a:pt x="7036750" y="2027066"/>
                </a:cubicBezTo>
                <a:close/>
              </a:path>
            </a:pathLst>
          </a:custGeom>
          <a:solidFill>
            <a:srgbClr val="3039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16"/>
          <p:cNvSpPr txBox="1"/>
          <p:nvPr/>
        </p:nvSpPr>
        <p:spPr>
          <a:xfrm>
            <a:off x="4796699" y="3663996"/>
            <a:ext cx="8694600" cy="2120700"/>
          </a:xfrm>
          <a:prstGeom prst="rect">
            <a:avLst/>
          </a:prstGeom>
          <a:noFill/>
          <a:ln>
            <a:noFill/>
          </a:ln>
        </p:spPr>
        <p:txBody>
          <a:bodyPr spcFirstLastPara="1" wrap="square" lIns="0" tIns="0" rIns="0" bIns="0" anchor="t" anchorCtr="0">
            <a:spAutoFit/>
          </a:bodyPr>
          <a:lstStyle/>
          <a:p>
            <a:pPr marL="690879" marR="0" lvl="1" indent="-345439" algn="l" rtl="0">
              <a:lnSpc>
                <a:spcPct val="115000"/>
              </a:lnSpc>
              <a:spcBef>
                <a:spcPts val="0"/>
              </a:spcBef>
              <a:spcAft>
                <a:spcPts val="0"/>
              </a:spcAft>
              <a:buClr>
                <a:srgbClr val="FFEBE9"/>
              </a:buClr>
              <a:buSzPts val="3199"/>
              <a:buFont typeface="Montserrat"/>
              <a:buChar char="•"/>
            </a:pPr>
            <a:r>
              <a:rPr lang="en-US" sz="3199" b="0" i="0" u="none" strike="noStrike" cap="none">
                <a:solidFill>
                  <a:srgbClr val="FFEBE9"/>
                </a:solidFill>
                <a:latin typeface="Montserrat"/>
                <a:ea typeface="Montserrat"/>
                <a:cs typeface="Montserrat"/>
                <a:sym typeface="Montserrat"/>
              </a:rPr>
              <a:t>Foster relationships</a:t>
            </a:r>
            <a:br>
              <a:rPr lang="en-US" sz="3199" b="0" i="0" u="none" strike="noStrike" cap="none">
                <a:solidFill>
                  <a:srgbClr val="FFEBE9"/>
                </a:solidFill>
                <a:latin typeface="Montserrat"/>
                <a:ea typeface="Montserrat"/>
                <a:cs typeface="Montserrat"/>
                <a:sym typeface="Montserrat"/>
              </a:rPr>
            </a:br>
            <a:endParaRPr sz="1400" b="0" i="0" u="none" strike="noStrike" cap="none">
              <a:solidFill>
                <a:srgbClr val="000000"/>
              </a:solidFill>
              <a:latin typeface="Montserrat"/>
              <a:ea typeface="Montserrat"/>
              <a:cs typeface="Montserrat"/>
              <a:sym typeface="Montserrat"/>
            </a:endParaRPr>
          </a:p>
          <a:p>
            <a:pPr marL="690879" marR="0" lvl="1" indent="-345439" algn="l" rtl="0">
              <a:lnSpc>
                <a:spcPct val="115000"/>
              </a:lnSpc>
              <a:spcBef>
                <a:spcPts val="0"/>
              </a:spcBef>
              <a:spcAft>
                <a:spcPts val="0"/>
              </a:spcAft>
              <a:buClr>
                <a:srgbClr val="FFEBE9"/>
              </a:buClr>
              <a:buSzPts val="3199"/>
              <a:buFont typeface="Montserrat"/>
              <a:buChar char="•"/>
            </a:pPr>
            <a:r>
              <a:rPr lang="en-US" sz="3199" b="0" i="0" u="none" strike="noStrike" cap="none">
                <a:solidFill>
                  <a:srgbClr val="FFEBE9"/>
                </a:solidFill>
                <a:latin typeface="Montserrat"/>
                <a:ea typeface="Montserrat"/>
                <a:cs typeface="Montserrat"/>
                <a:sym typeface="Montserrat"/>
              </a:rPr>
              <a:t>Create short-term and long-term goals</a:t>
            </a:r>
            <a:br>
              <a:rPr lang="en-US" sz="3199" b="0" i="0" u="none" strike="noStrike" cap="none">
                <a:solidFill>
                  <a:srgbClr val="FFEBE9"/>
                </a:solidFill>
                <a:latin typeface="Montserrat"/>
                <a:ea typeface="Montserrat"/>
                <a:cs typeface="Montserrat"/>
                <a:sym typeface="Montserrat"/>
              </a:rPr>
            </a:br>
            <a:endParaRPr sz="1400" b="0" i="0" u="none" strike="noStrike" cap="none">
              <a:solidFill>
                <a:srgbClr val="000000"/>
              </a:solidFill>
              <a:latin typeface="Montserrat"/>
              <a:ea typeface="Montserrat"/>
              <a:cs typeface="Montserrat"/>
              <a:sym typeface="Montserrat"/>
            </a:endParaRPr>
          </a:p>
          <a:p>
            <a:pPr marL="690879" marR="0" lvl="1" indent="-345439" algn="l" rtl="0">
              <a:lnSpc>
                <a:spcPct val="115000"/>
              </a:lnSpc>
              <a:spcBef>
                <a:spcPts val="0"/>
              </a:spcBef>
              <a:spcAft>
                <a:spcPts val="0"/>
              </a:spcAft>
              <a:buClr>
                <a:srgbClr val="FFEBE9"/>
              </a:buClr>
              <a:buSzPts val="3199"/>
              <a:buFont typeface="Montserrat"/>
              <a:buChar char="•"/>
            </a:pPr>
            <a:r>
              <a:rPr lang="en-US" sz="3199" b="0" i="0" u="none" strike="noStrike" cap="none">
                <a:solidFill>
                  <a:srgbClr val="FFEBE9"/>
                </a:solidFill>
                <a:latin typeface="Montserrat"/>
                <a:ea typeface="Montserrat"/>
                <a:cs typeface="Montserrat"/>
                <a:sym typeface="Montserrat"/>
              </a:rPr>
              <a:t>Set aside a TBD budget</a:t>
            </a:r>
            <a:endParaRPr sz="1400" b="0" i="0" u="none" strike="noStrike" cap="none">
              <a:solidFill>
                <a:srgbClr val="000000"/>
              </a:solidFill>
              <a:latin typeface="Montserrat"/>
              <a:ea typeface="Montserrat"/>
              <a:cs typeface="Montserrat"/>
              <a:sym typeface="Montserrat"/>
            </a:endParaRPr>
          </a:p>
        </p:txBody>
      </p:sp>
      <p:pic>
        <p:nvPicPr>
          <p:cNvPr id="454" name="Google Shape;454;p16"/>
          <p:cNvPicPr preferRelativeResize="0"/>
          <p:nvPr/>
        </p:nvPicPr>
        <p:blipFill rotWithShape="1">
          <a:blip r:embed="rId3">
            <a:alphaModFix/>
          </a:blip>
          <a:srcRect/>
          <a:stretch/>
        </p:blipFill>
        <p:spPr>
          <a:xfrm rot="-3119615" flipH="1">
            <a:off x="14940444" y="2130542"/>
            <a:ext cx="1185689" cy="1387508"/>
          </a:xfrm>
          <a:prstGeom prst="rect">
            <a:avLst/>
          </a:prstGeom>
          <a:noFill/>
          <a:ln>
            <a:noFill/>
          </a:ln>
        </p:spPr>
      </p:pic>
      <p:pic>
        <p:nvPicPr>
          <p:cNvPr id="455" name="Google Shape;455;p16"/>
          <p:cNvPicPr preferRelativeResize="0"/>
          <p:nvPr/>
        </p:nvPicPr>
        <p:blipFill rotWithShape="1">
          <a:blip r:embed="rId3">
            <a:alphaModFix/>
          </a:blip>
          <a:srcRect/>
          <a:stretch/>
        </p:blipFill>
        <p:spPr>
          <a:xfrm rot="7219855" flipH="1">
            <a:off x="2174047" y="2098275"/>
            <a:ext cx="1185689" cy="1387508"/>
          </a:xfrm>
          <a:prstGeom prst="rect">
            <a:avLst/>
          </a:prstGeom>
          <a:noFill/>
          <a:ln>
            <a:noFill/>
          </a:ln>
        </p:spPr>
      </p:pic>
      <p:pic>
        <p:nvPicPr>
          <p:cNvPr id="456" name="Google Shape;456;p16"/>
          <p:cNvPicPr preferRelativeResize="0"/>
          <p:nvPr/>
        </p:nvPicPr>
        <p:blipFill rotWithShape="1">
          <a:blip r:embed="rId4">
            <a:alphaModFix/>
          </a:blip>
          <a:srcRect/>
          <a:stretch/>
        </p:blipFill>
        <p:spPr>
          <a:xfrm>
            <a:off x="8124730" y="7522589"/>
            <a:ext cx="2038541" cy="20692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5"/>
                                        </p:tgtEl>
                                        <p:attrNameLst>
                                          <p:attrName>style.visibility</p:attrName>
                                        </p:attrNameLst>
                                      </p:cBhvr>
                                      <p:to>
                                        <p:strVal val="visible"/>
                                      </p:to>
                                    </p:set>
                                    <p:anim calcmode="lin" valueType="num">
                                      <p:cBhvr additive="base">
                                        <p:cTn id="7" dur="1000"/>
                                        <p:tgtEl>
                                          <p:spTgt spid="455"/>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454"/>
                                        </p:tgtEl>
                                        <p:attrNameLst>
                                          <p:attrName>style.visibility</p:attrName>
                                        </p:attrNameLst>
                                      </p:cBhvr>
                                      <p:to>
                                        <p:strVal val="visible"/>
                                      </p:to>
                                    </p:set>
                                    <p:anim calcmode="lin" valueType="num">
                                      <p:cBhvr additive="base">
                                        <p:cTn id="11" dur="1000"/>
                                        <p:tgtEl>
                                          <p:spTgt spid="45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460"/>
        <p:cNvGrpSpPr/>
        <p:nvPr/>
      </p:nvGrpSpPr>
      <p:grpSpPr>
        <a:xfrm>
          <a:off x="0" y="0"/>
          <a:ext cx="0" cy="0"/>
          <a:chOff x="0" y="0"/>
          <a:chExt cx="0" cy="0"/>
        </a:xfrm>
      </p:grpSpPr>
      <p:sp>
        <p:nvSpPr>
          <p:cNvPr id="461" name="Google Shape;461;p17"/>
          <p:cNvSpPr/>
          <p:nvPr/>
        </p:nvSpPr>
        <p:spPr>
          <a:xfrm>
            <a:off x="4318812" y="1171202"/>
            <a:ext cx="9205261" cy="5424719"/>
          </a:xfrm>
          <a:custGeom>
            <a:avLst/>
            <a:gdLst/>
            <a:ahLst/>
            <a:cxnLst/>
            <a:rect l="l" t="t" r="r" b="b"/>
            <a:pathLst>
              <a:path w="7161210" h="4220147" extrusionOk="0">
                <a:moveTo>
                  <a:pt x="7036750" y="4220147"/>
                </a:moveTo>
                <a:lnTo>
                  <a:pt x="124460" y="4220147"/>
                </a:lnTo>
                <a:cubicBezTo>
                  <a:pt x="55880" y="4220147"/>
                  <a:pt x="0" y="4164267"/>
                  <a:pt x="0" y="4095687"/>
                </a:cubicBezTo>
                <a:lnTo>
                  <a:pt x="0" y="124460"/>
                </a:lnTo>
                <a:cubicBezTo>
                  <a:pt x="0" y="55880"/>
                  <a:pt x="55880" y="0"/>
                  <a:pt x="124460" y="0"/>
                </a:cubicBezTo>
                <a:lnTo>
                  <a:pt x="7036750" y="0"/>
                </a:lnTo>
                <a:cubicBezTo>
                  <a:pt x="7105331" y="0"/>
                  <a:pt x="7161210" y="55880"/>
                  <a:pt x="7161210" y="124460"/>
                </a:cubicBezTo>
                <a:lnTo>
                  <a:pt x="7161210" y="4095687"/>
                </a:lnTo>
                <a:cubicBezTo>
                  <a:pt x="7161210" y="4164267"/>
                  <a:pt x="7105331" y="4220147"/>
                  <a:pt x="7036750" y="4220147"/>
                </a:cubicBezTo>
                <a:close/>
              </a:path>
            </a:pathLst>
          </a:custGeom>
          <a:solidFill>
            <a:srgbClr val="3039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17"/>
          <p:cNvSpPr txBox="1"/>
          <p:nvPr/>
        </p:nvSpPr>
        <p:spPr>
          <a:xfrm>
            <a:off x="4574100" y="1447825"/>
            <a:ext cx="8694600" cy="4951800"/>
          </a:xfrm>
          <a:prstGeom prst="rect">
            <a:avLst/>
          </a:prstGeom>
          <a:noFill/>
          <a:ln>
            <a:noFill/>
          </a:ln>
        </p:spPr>
        <p:txBody>
          <a:bodyPr spcFirstLastPara="1" wrap="square" lIns="0" tIns="0" rIns="0" bIns="0" anchor="t" anchorCtr="0">
            <a:spAutoFit/>
          </a:bodyPr>
          <a:lstStyle/>
          <a:p>
            <a:pPr marL="690879" marR="0" lvl="1" indent="-345439" algn="l" rtl="0">
              <a:lnSpc>
                <a:spcPct val="115000"/>
              </a:lnSpc>
              <a:spcBef>
                <a:spcPts val="0"/>
              </a:spcBef>
              <a:spcAft>
                <a:spcPts val="0"/>
              </a:spcAft>
              <a:buClr>
                <a:srgbClr val="FFEBE9"/>
              </a:buClr>
              <a:buSzPts val="3199"/>
              <a:buFont typeface="Montserrat"/>
              <a:buChar char="•"/>
            </a:pPr>
            <a:r>
              <a:rPr lang="en-US" sz="3199" b="0" i="0" u="none" strike="noStrike" cap="none">
                <a:solidFill>
                  <a:srgbClr val="FFEBE9"/>
                </a:solidFill>
                <a:latin typeface="Montserrat"/>
                <a:ea typeface="Montserrat"/>
                <a:cs typeface="Montserrat"/>
                <a:sym typeface="Montserrat"/>
              </a:rPr>
              <a:t>Invite community experts to be part of the planning/training process​</a:t>
            </a:r>
            <a:br>
              <a:rPr lang="en-US" sz="3199" b="0" i="0" u="none" strike="noStrike" cap="none">
                <a:solidFill>
                  <a:srgbClr val="FFEBE9"/>
                </a:solidFill>
                <a:latin typeface="Montserrat"/>
                <a:ea typeface="Montserrat"/>
                <a:cs typeface="Montserrat"/>
                <a:sym typeface="Montserrat"/>
              </a:rPr>
            </a:br>
            <a:endParaRPr sz="1400" b="0" i="0" u="none" strike="noStrike" cap="none">
              <a:solidFill>
                <a:srgbClr val="000000"/>
              </a:solidFill>
              <a:latin typeface="Montserrat"/>
              <a:ea typeface="Montserrat"/>
              <a:cs typeface="Montserrat"/>
              <a:sym typeface="Montserrat"/>
            </a:endParaRPr>
          </a:p>
          <a:p>
            <a:pPr marL="690879" marR="0" lvl="1" indent="-345439" algn="l" rtl="0">
              <a:lnSpc>
                <a:spcPct val="115000"/>
              </a:lnSpc>
              <a:spcBef>
                <a:spcPts val="0"/>
              </a:spcBef>
              <a:spcAft>
                <a:spcPts val="0"/>
              </a:spcAft>
              <a:buClr>
                <a:srgbClr val="FFEBE9"/>
              </a:buClr>
              <a:buSzPts val="3199"/>
              <a:buFont typeface="Montserrat"/>
              <a:buChar char="•"/>
            </a:pPr>
            <a:r>
              <a:rPr lang="en-US" sz="3199" b="0" i="0" u="none" strike="noStrike" cap="none">
                <a:solidFill>
                  <a:srgbClr val="FFEBE9"/>
                </a:solidFill>
                <a:latin typeface="Montserrat"/>
                <a:ea typeface="Montserrat"/>
                <a:cs typeface="Montserrat"/>
                <a:sym typeface="Montserrat"/>
              </a:rPr>
              <a:t>Provide resources to staff, artists, and audiences so they understand variations of behaviors, remind and connect to commitments​</a:t>
            </a:r>
            <a:br>
              <a:rPr lang="en-US" sz="3199" b="0" i="0" u="none" strike="noStrike" cap="none">
                <a:solidFill>
                  <a:srgbClr val="FFEBE9"/>
                </a:solidFill>
                <a:latin typeface="Montserrat"/>
                <a:ea typeface="Montserrat"/>
                <a:cs typeface="Montserrat"/>
                <a:sym typeface="Montserrat"/>
              </a:rPr>
            </a:br>
            <a:endParaRPr sz="1400" b="0" i="0" u="none" strike="noStrike" cap="none">
              <a:solidFill>
                <a:srgbClr val="000000"/>
              </a:solidFill>
              <a:latin typeface="Montserrat"/>
              <a:ea typeface="Montserrat"/>
              <a:cs typeface="Montserrat"/>
              <a:sym typeface="Montserrat"/>
            </a:endParaRPr>
          </a:p>
          <a:p>
            <a:pPr marL="690879" marR="0" lvl="1" indent="-345439" algn="l" rtl="0">
              <a:lnSpc>
                <a:spcPct val="115000"/>
              </a:lnSpc>
              <a:spcBef>
                <a:spcPts val="0"/>
              </a:spcBef>
              <a:spcAft>
                <a:spcPts val="0"/>
              </a:spcAft>
              <a:buClr>
                <a:srgbClr val="FFEBE9"/>
              </a:buClr>
              <a:buSzPts val="3199"/>
              <a:buFont typeface="Montserrat"/>
              <a:buChar char="•"/>
            </a:pPr>
            <a:r>
              <a:rPr lang="en-US" sz="3199" b="0" i="0" u="none" strike="noStrike" cap="none">
                <a:solidFill>
                  <a:srgbClr val="FFEBE9"/>
                </a:solidFill>
                <a:latin typeface="Montserrat"/>
                <a:ea typeface="Montserrat"/>
                <a:cs typeface="Montserrat"/>
                <a:sym typeface="Montserrat"/>
              </a:rPr>
              <a:t>Lead by example, show empathy, don't be afraid to make mistakes</a:t>
            </a:r>
            <a:endParaRPr sz="1400" b="0" i="0" u="none" strike="noStrike" cap="none">
              <a:solidFill>
                <a:srgbClr val="000000"/>
              </a:solidFill>
              <a:latin typeface="Montserrat"/>
              <a:ea typeface="Montserrat"/>
              <a:cs typeface="Montserrat"/>
              <a:sym typeface="Montserrat"/>
            </a:endParaRPr>
          </a:p>
        </p:txBody>
      </p:sp>
      <p:sp>
        <p:nvSpPr>
          <p:cNvPr id="463" name="Google Shape;463;p17"/>
          <p:cNvSpPr txBox="1"/>
          <p:nvPr/>
        </p:nvSpPr>
        <p:spPr>
          <a:xfrm>
            <a:off x="12199181" y="7004764"/>
            <a:ext cx="4953600" cy="2911800"/>
          </a:xfrm>
          <a:prstGeom prst="rect">
            <a:avLst/>
          </a:prstGeom>
          <a:noFill/>
          <a:ln>
            <a:noFill/>
          </a:ln>
        </p:spPr>
        <p:txBody>
          <a:bodyPr spcFirstLastPara="1" wrap="square" lIns="0" tIns="0" rIns="0" bIns="0" anchor="t" anchorCtr="0">
            <a:spAutoFit/>
          </a:bodyPr>
          <a:lstStyle/>
          <a:p>
            <a:pPr marL="0" marR="0" lvl="0" indent="0" algn="ctr" rtl="0">
              <a:lnSpc>
                <a:spcPct val="122004"/>
              </a:lnSpc>
              <a:spcBef>
                <a:spcPts val="0"/>
              </a:spcBef>
              <a:spcAft>
                <a:spcPts val="0"/>
              </a:spcAft>
              <a:buClr>
                <a:srgbClr val="000000"/>
              </a:buClr>
              <a:buSzPts val="5499"/>
              <a:buFont typeface="Arial"/>
              <a:buNone/>
            </a:pPr>
            <a:r>
              <a:rPr lang="en-US" sz="5499" b="0" i="0" u="none" strike="noStrike" cap="none">
                <a:solidFill>
                  <a:srgbClr val="303926"/>
                </a:solidFill>
                <a:latin typeface="Montserrat Medium"/>
                <a:ea typeface="Montserrat Medium"/>
                <a:cs typeface="Montserrat Medium"/>
                <a:sym typeface="Montserrat Medium"/>
              </a:rPr>
              <a:t>IMPLEMENT,</a:t>
            </a:r>
            <a:endParaRPr sz="1400" b="0" i="0" u="none" strike="noStrike" cap="none">
              <a:solidFill>
                <a:srgbClr val="000000"/>
              </a:solidFill>
              <a:latin typeface="Montserrat Medium"/>
              <a:ea typeface="Montserrat Medium"/>
              <a:cs typeface="Montserrat Medium"/>
              <a:sym typeface="Montserrat Medium"/>
            </a:endParaRPr>
          </a:p>
          <a:p>
            <a:pPr marL="0" marR="0" lvl="0" indent="0" algn="ctr" rtl="0">
              <a:lnSpc>
                <a:spcPct val="122004"/>
              </a:lnSpc>
              <a:spcBef>
                <a:spcPts val="0"/>
              </a:spcBef>
              <a:spcAft>
                <a:spcPts val="0"/>
              </a:spcAft>
              <a:buClr>
                <a:srgbClr val="000000"/>
              </a:buClr>
              <a:buSzPts val="5499"/>
              <a:buFont typeface="Arial"/>
              <a:buNone/>
            </a:pPr>
            <a:r>
              <a:rPr lang="en-US" sz="5499" b="0" i="0" u="none" strike="noStrike" cap="none">
                <a:solidFill>
                  <a:srgbClr val="303926"/>
                </a:solidFill>
                <a:latin typeface="Montserrat Medium"/>
                <a:ea typeface="Montserrat Medium"/>
                <a:cs typeface="Montserrat Medium"/>
                <a:sym typeface="Montserrat Medium"/>
              </a:rPr>
              <a:t>TRAIN,</a:t>
            </a:r>
            <a:endParaRPr sz="1400" b="0" i="0" u="none" strike="noStrike" cap="none">
              <a:solidFill>
                <a:srgbClr val="000000"/>
              </a:solidFill>
              <a:latin typeface="Montserrat Medium"/>
              <a:ea typeface="Montserrat Medium"/>
              <a:cs typeface="Montserrat Medium"/>
              <a:sym typeface="Montserrat Medium"/>
            </a:endParaRPr>
          </a:p>
          <a:p>
            <a:pPr marL="0" marR="0" lvl="0" indent="0" algn="ctr" rtl="0">
              <a:lnSpc>
                <a:spcPct val="122004"/>
              </a:lnSpc>
              <a:spcBef>
                <a:spcPts val="0"/>
              </a:spcBef>
              <a:spcAft>
                <a:spcPts val="0"/>
              </a:spcAft>
              <a:buClr>
                <a:srgbClr val="000000"/>
              </a:buClr>
              <a:buSzPts val="5499"/>
              <a:buFont typeface="Arial"/>
              <a:buNone/>
            </a:pPr>
            <a:r>
              <a:rPr lang="en-US" sz="5499" b="0" i="0" u="none" strike="noStrike" cap="none">
                <a:solidFill>
                  <a:srgbClr val="303926"/>
                </a:solidFill>
                <a:latin typeface="Montserrat Medium"/>
                <a:ea typeface="Montserrat Medium"/>
                <a:cs typeface="Montserrat Medium"/>
                <a:sym typeface="Montserrat Medium"/>
              </a:rPr>
              <a:t>SUPPORT</a:t>
            </a:r>
            <a:endParaRPr sz="1400" b="0" i="0" u="none" strike="noStrike" cap="none">
              <a:solidFill>
                <a:srgbClr val="000000"/>
              </a:solidFill>
              <a:latin typeface="Montserrat Medium"/>
              <a:ea typeface="Montserrat Medium"/>
              <a:cs typeface="Montserrat Medium"/>
              <a:sym typeface="Montserrat Medium"/>
            </a:endParaRPr>
          </a:p>
        </p:txBody>
      </p:sp>
      <p:pic>
        <p:nvPicPr>
          <p:cNvPr id="464" name="Google Shape;464;p17"/>
          <p:cNvPicPr preferRelativeResize="0"/>
          <p:nvPr/>
        </p:nvPicPr>
        <p:blipFill rotWithShape="1">
          <a:blip r:embed="rId3">
            <a:alphaModFix/>
          </a:blip>
          <a:srcRect/>
          <a:stretch/>
        </p:blipFill>
        <p:spPr>
          <a:xfrm rot="-3119615" flipH="1">
            <a:off x="14458237" y="4372714"/>
            <a:ext cx="1185689" cy="1387508"/>
          </a:xfrm>
          <a:prstGeom prst="rect">
            <a:avLst/>
          </a:prstGeom>
          <a:noFill/>
          <a:ln>
            <a:noFill/>
          </a:ln>
        </p:spPr>
      </p:pic>
      <p:pic>
        <p:nvPicPr>
          <p:cNvPr id="465" name="Google Shape;465;p17"/>
          <p:cNvPicPr preferRelativeResize="0"/>
          <p:nvPr/>
        </p:nvPicPr>
        <p:blipFill rotWithShape="1">
          <a:blip r:embed="rId3">
            <a:alphaModFix/>
          </a:blip>
          <a:srcRect/>
          <a:stretch/>
        </p:blipFill>
        <p:spPr>
          <a:xfrm rot="2700000" flipH="1">
            <a:off x="9997778" y="7654783"/>
            <a:ext cx="1185689" cy="1387508"/>
          </a:xfrm>
          <a:prstGeom prst="rect">
            <a:avLst/>
          </a:prstGeom>
          <a:noFill/>
          <a:ln>
            <a:noFill/>
          </a:ln>
        </p:spPr>
      </p:pic>
      <p:pic>
        <p:nvPicPr>
          <p:cNvPr id="466" name="Google Shape;466;p17"/>
          <p:cNvPicPr preferRelativeResize="0"/>
          <p:nvPr/>
        </p:nvPicPr>
        <p:blipFill rotWithShape="1">
          <a:blip r:embed="rId4">
            <a:alphaModFix/>
          </a:blip>
          <a:srcRect/>
          <a:stretch/>
        </p:blipFill>
        <p:spPr>
          <a:xfrm>
            <a:off x="892563" y="651054"/>
            <a:ext cx="1875899" cy="18758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64"/>
                                        </p:tgtEl>
                                        <p:attrNameLst>
                                          <p:attrName>style.visibility</p:attrName>
                                        </p:attrNameLst>
                                      </p:cBhvr>
                                      <p:to>
                                        <p:strVal val="visible"/>
                                      </p:to>
                                    </p:set>
                                    <p:anim calcmode="lin" valueType="num">
                                      <p:cBhvr additive="base">
                                        <p:cTn id="7" dur="1000"/>
                                        <p:tgtEl>
                                          <p:spTgt spid="464"/>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465"/>
                                        </p:tgtEl>
                                        <p:attrNameLst>
                                          <p:attrName>style.visibility</p:attrName>
                                        </p:attrNameLst>
                                      </p:cBhvr>
                                      <p:to>
                                        <p:strVal val="visible"/>
                                      </p:to>
                                    </p:set>
                                    <p:anim calcmode="lin" valueType="num">
                                      <p:cBhvr additive="base">
                                        <p:cTn id="11" dur="1000"/>
                                        <p:tgtEl>
                                          <p:spTgt spid="46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470"/>
        <p:cNvGrpSpPr/>
        <p:nvPr/>
      </p:nvGrpSpPr>
      <p:grpSpPr>
        <a:xfrm>
          <a:off x="0" y="0"/>
          <a:ext cx="0" cy="0"/>
          <a:chOff x="0" y="0"/>
          <a:chExt cx="0" cy="0"/>
        </a:xfrm>
      </p:grpSpPr>
      <p:pic>
        <p:nvPicPr>
          <p:cNvPr id="471" name="Google Shape;471;p18"/>
          <p:cNvPicPr preferRelativeResize="0"/>
          <p:nvPr/>
        </p:nvPicPr>
        <p:blipFill rotWithShape="1">
          <a:blip r:embed="rId3">
            <a:alphaModFix/>
          </a:blip>
          <a:srcRect/>
          <a:stretch/>
        </p:blipFill>
        <p:spPr>
          <a:xfrm rot="2700000" flipH="1">
            <a:off x="7228176" y="8495457"/>
            <a:ext cx="1185689" cy="1387508"/>
          </a:xfrm>
          <a:prstGeom prst="rect">
            <a:avLst/>
          </a:prstGeom>
          <a:noFill/>
          <a:ln>
            <a:noFill/>
          </a:ln>
        </p:spPr>
      </p:pic>
      <p:sp>
        <p:nvSpPr>
          <p:cNvPr id="472" name="Google Shape;472;p18"/>
          <p:cNvSpPr txBox="1"/>
          <p:nvPr/>
        </p:nvSpPr>
        <p:spPr>
          <a:xfrm>
            <a:off x="1902486" y="7488813"/>
            <a:ext cx="4469400" cy="1879200"/>
          </a:xfrm>
          <a:prstGeom prst="rect">
            <a:avLst/>
          </a:prstGeom>
          <a:noFill/>
          <a:ln>
            <a:noFill/>
          </a:ln>
        </p:spPr>
        <p:txBody>
          <a:bodyPr spcFirstLastPara="1" wrap="square" lIns="0" tIns="0" rIns="0" bIns="0" anchor="t" anchorCtr="0">
            <a:spAutoFit/>
          </a:bodyPr>
          <a:lstStyle/>
          <a:p>
            <a:pPr marL="0" marR="0" lvl="0" indent="0" algn="ctr" rtl="0">
              <a:lnSpc>
                <a:spcPct val="122004"/>
              </a:lnSpc>
              <a:spcBef>
                <a:spcPts val="0"/>
              </a:spcBef>
              <a:spcAft>
                <a:spcPts val="0"/>
              </a:spcAft>
              <a:buClr>
                <a:srgbClr val="000000"/>
              </a:buClr>
              <a:buSzPts val="5499"/>
              <a:buFont typeface="Arial"/>
              <a:buNone/>
            </a:pPr>
            <a:r>
              <a:rPr lang="en-US" sz="5499" b="0" i="0" u="none" strike="noStrike" cap="none">
                <a:solidFill>
                  <a:srgbClr val="303926"/>
                </a:solidFill>
                <a:latin typeface="Montserrat Medium"/>
                <a:ea typeface="Montserrat Medium"/>
                <a:cs typeface="Montserrat Medium"/>
                <a:sym typeface="Montserrat Medium"/>
              </a:rPr>
              <a:t>ASK FOR </a:t>
            </a:r>
            <a:endParaRPr sz="1400" b="0" i="0" u="none" strike="noStrike" cap="none">
              <a:solidFill>
                <a:srgbClr val="000000"/>
              </a:solidFill>
              <a:latin typeface="Montserrat Medium"/>
              <a:ea typeface="Montserrat Medium"/>
              <a:cs typeface="Montserrat Medium"/>
              <a:sym typeface="Montserrat Medium"/>
            </a:endParaRPr>
          </a:p>
          <a:p>
            <a:pPr marL="0" marR="0" lvl="0" indent="0" algn="ctr" rtl="0">
              <a:lnSpc>
                <a:spcPct val="122004"/>
              </a:lnSpc>
              <a:spcBef>
                <a:spcPts val="0"/>
              </a:spcBef>
              <a:spcAft>
                <a:spcPts val="0"/>
              </a:spcAft>
              <a:buClr>
                <a:srgbClr val="000000"/>
              </a:buClr>
              <a:buSzPts val="5499"/>
              <a:buFont typeface="Arial"/>
              <a:buNone/>
            </a:pPr>
            <a:r>
              <a:rPr lang="en-US" sz="5499" b="0" i="0" u="none" strike="noStrike" cap="none">
                <a:solidFill>
                  <a:srgbClr val="303926"/>
                </a:solidFill>
                <a:latin typeface="Montserrat Medium"/>
                <a:ea typeface="Montserrat Medium"/>
                <a:cs typeface="Montserrat Medium"/>
                <a:sym typeface="Montserrat Medium"/>
              </a:rPr>
              <a:t>FEEDBACK</a:t>
            </a:r>
            <a:endParaRPr sz="1400" b="0" i="0" u="none" strike="noStrike" cap="none">
              <a:solidFill>
                <a:srgbClr val="000000"/>
              </a:solidFill>
              <a:latin typeface="Montserrat Medium"/>
              <a:ea typeface="Montserrat Medium"/>
              <a:cs typeface="Montserrat Medium"/>
              <a:sym typeface="Montserrat Medium"/>
            </a:endParaRPr>
          </a:p>
        </p:txBody>
      </p:sp>
      <p:pic>
        <p:nvPicPr>
          <p:cNvPr id="473" name="Google Shape;473;p18"/>
          <p:cNvPicPr preferRelativeResize="0"/>
          <p:nvPr/>
        </p:nvPicPr>
        <p:blipFill rotWithShape="1">
          <a:blip r:embed="rId3">
            <a:alphaModFix/>
          </a:blip>
          <a:srcRect/>
          <a:stretch/>
        </p:blipFill>
        <p:spPr>
          <a:xfrm rot="7219855" flipH="1">
            <a:off x="2207819" y="5311785"/>
            <a:ext cx="1185689" cy="1387508"/>
          </a:xfrm>
          <a:prstGeom prst="rect">
            <a:avLst/>
          </a:prstGeom>
          <a:noFill/>
          <a:ln>
            <a:noFill/>
          </a:ln>
        </p:spPr>
      </p:pic>
      <p:sp>
        <p:nvSpPr>
          <p:cNvPr id="474" name="Google Shape;474;p18"/>
          <p:cNvSpPr/>
          <p:nvPr/>
        </p:nvSpPr>
        <p:spPr>
          <a:xfrm>
            <a:off x="4541370" y="3421504"/>
            <a:ext cx="9205261" cy="2605659"/>
          </a:xfrm>
          <a:custGeom>
            <a:avLst/>
            <a:gdLst/>
            <a:ahLst/>
            <a:cxnLst/>
            <a:rect l="l" t="t" r="r" b="b"/>
            <a:pathLst>
              <a:path w="7161210" h="2027066" extrusionOk="0">
                <a:moveTo>
                  <a:pt x="7036750" y="2027066"/>
                </a:moveTo>
                <a:lnTo>
                  <a:pt x="124460" y="2027066"/>
                </a:lnTo>
                <a:cubicBezTo>
                  <a:pt x="55880" y="2027066"/>
                  <a:pt x="0" y="1971186"/>
                  <a:pt x="0" y="1902606"/>
                </a:cubicBezTo>
                <a:lnTo>
                  <a:pt x="0" y="124460"/>
                </a:lnTo>
                <a:cubicBezTo>
                  <a:pt x="0" y="55880"/>
                  <a:pt x="55880" y="0"/>
                  <a:pt x="124460" y="0"/>
                </a:cubicBezTo>
                <a:lnTo>
                  <a:pt x="7036750" y="0"/>
                </a:lnTo>
                <a:cubicBezTo>
                  <a:pt x="7105331" y="0"/>
                  <a:pt x="7161210" y="55880"/>
                  <a:pt x="7161210" y="124460"/>
                </a:cubicBezTo>
                <a:lnTo>
                  <a:pt x="7161210" y="1902606"/>
                </a:lnTo>
                <a:cubicBezTo>
                  <a:pt x="7161210" y="1971186"/>
                  <a:pt x="7105331" y="2027066"/>
                  <a:pt x="7036750" y="2027066"/>
                </a:cubicBezTo>
                <a:close/>
              </a:path>
            </a:pathLst>
          </a:custGeom>
          <a:solidFill>
            <a:srgbClr val="30392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18"/>
          <p:cNvSpPr txBox="1"/>
          <p:nvPr/>
        </p:nvSpPr>
        <p:spPr>
          <a:xfrm>
            <a:off x="4796699" y="3663996"/>
            <a:ext cx="8694600" cy="2120700"/>
          </a:xfrm>
          <a:prstGeom prst="rect">
            <a:avLst/>
          </a:prstGeom>
          <a:noFill/>
          <a:ln>
            <a:noFill/>
          </a:ln>
        </p:spPr>
        <p:txBody>
          <a:bodyPr spcFirstLastPara="1" wrap="square" lIns="0" tIns="0" rIns="0" bIns="0" anchor="t" anchorCtr="0">
            <a:spAutoFit/>
          </a:bodyPr>
          <a:lstStyle/>
          <a:p>
            <a:pPr marL="690879" marR="0" lvl="1" indent="-345439" algn="l" rtl="0">
              <a:lnSpc>
                <a:spcPct val="115000"/>
              </a:lnSpc>
              <a:spcBef>
                <a:spcPts val="0"/>
              </a:spcBef>
              <a:spcAft>
                <a:spcPts val="0"/>
              </a:spcAft>
              <a:buClr>
                <a:srgbClr val="FFEBE9"/>
              </a:buClr>
              <a:buSzPts val="3199"/>
              <a:buFont typeface="Montserrat"/>
              <a:buChar char="•"/>
            </a:pPr>
            <a:r>
              <a:rPr lang="en-US" sz="3199" b="0" i="0" u="none" strike="noStrike" cap="none">
                <a:solidFill>
                  <a:srgbClr val="FFEBE9"/>
                </a:solidFill>
                <a:latin typeface="Montserrat"/>
                <a:ea typeface="Montserrat"/>
                <a:cs typeface="Montserrat"/>
                <a:sym typeface="Montserrat"/>
              </a:rPr>
              <a:t>Send audience surveys​</a:t>
            </a:r>
            <a:br>
              <a:rPr lang="en-US" sz="3199" b="0" i="0" u="none" strike="noStrike" cap="none">
                <a:solidFill>
                  <a:srgbClr val="FFEBE9"/>
                </a:solidFill>
                <a:latin typeface="Montserrat"/>
                <a:ea typeface="Montserrat"/>
                <a:cs typeface="Montserrat"/>
                <a:sym typeface="Montserrat"/>
              </a:rPr>
            </a:br>
            <a:endParaRPr sz="1400" b="0" i="0" u="none" strike="noStrike" cap="none">
              <a:solidFill>
                <a:srgbClr val="000000"/>
              </a:solidFill>
              <a:latin typeface="Montserrat"/>
              <a:ea typeface="Montserrat"/>
              <a:cs typeface="Montserrat"/>
              <a:sym typeface="Montserrat"/>
            </a:endParaRPr>
          </a:p>
          <a:p>
            <a:pPr marL="690879" marR="0" lvl="1" indent="-345439" algn="l" rtl="0">
              <a:lnSpc>
                <a:spcPct val="115000"/>
              </a:lnSpc>
              <a:spcBef>
                <a:spcPts val="0"/>
              </a:spcBef>
              <a:spcAft>
                <a:spcPts val="0"/>
              </a:spcAft>
              <a:buClr>
                <a:srgbClr val="FFEBE9"/>
              </a:buClr>
              <a:buSzPts val="3199"/>
              <a:buFont typeface="Montserrat"/>
              <a:buChar char="•"/>
            </a:pPr>
            <a:r>
              <a:rPr lang="en-US" sz="3199" b="0" i="0" u="none" strike="noStrike" cap="none">
                <a:solidFill>
                  <a:srgbClr val="FFEBE9"/>
                </a:solidFill>
                <a:latin typeface="Montserrat"/>
                <a:ea typeface="Montserrat"/>
                <a:cs typeface="Montserrat"/>
                <a:sym typeface="Montserrat"/>
              </a:rPr>
              <a:t>Follow-up with community leaders​</a:t>
            </a:r>
            <a:br>
              <a:rPr lang="en-US" sz="3199" b="0" i="0" u="none" strike="noStrike" cap="none">
                <a:solidFill>
                  <a:srgbClr val="FFEBE9"/>
                </a:solidFill>
                <a:latin typeface="Montserrat"/>
                <a:ea typeface="Montserrat"/>
                <a:cs typeface="Montserrat"/>
                <a:sym typeface="Montserrat"/>
              </a:rPr>
            </a:br>
            <a:endParaRPr sz="1400" b="0" i="0" u="none" strike="noStrike" cap="none">
              <a:solidFill>
                <a:srgbClr val="000000"/>
              </a:solidFill>
              <a:latin typeface="Montserrat"/>
              <a:ea typeface="Montserrat"/>
              <a:cs typeface="Montserrat"/>
              <a:sym typeface="Montserrat"/>
            </a:endParaRPr>
          </a:p>
          <a:p>
            <a:pPr marL="690879" marR="0" lvl="1" indent="-345439" algn="l" rtl="0">
              <a:lnSpc>
                <a:spcPct val="115000"/>
              </a:lnSpc>
              <a:spcBef>
                <a:spcPts val="0"/>
              </a:spcBef>
              <a:spcAft>
                <a:spcPts val="0"/>
              </a:spcAft>
              <a:buClr>
                <a:srgbClr val="FFEBE9"/>
              </a:buClr>
              <a:buSzPts val="3199"/>
              <a:buFont typeface="Montserrat"/>
              <a:buChar char="•"/>
            </a:pPr>
            <a:r>
              <a:rPr lang="en-US" sz="3199" b="0" i="0" u="none" strike="noStrike" cap="none">
                <a:solidFill>
                  <a:srgbClr val="FFEBE9"/>
                </a:solidFill>
                <a:latin typeface="Montserrat"/>
                <a:ea typeface="Montserrat"/>
                <a:cs typeface="Montserrat"/>
                <a:sym typeface="Montserrat"/>
              </a:rPr>
              <a:t>Learn from staff experiences​</a:t>
            </a:r>
            <a:endParaRPr sz="1400" b="0" i="0" u="none" strike="noStrike" cap="none">
              <a:solidFill>
                <a:srgbClr val="000000"/>
              </a:solidFill>
              <a:latin typeface="Montserrat"/>
              <a:ea typeface="Montserrat"/>
              <a:cs typeface="Montserrat"/>
              <a:sym typeface="Montserrat"/>
            </a:endParaRPr>
          </a:p>
        </p:txBody>
      </p:sp>
      <p:pic>
        <p:nvPicPr>
          <p:cNvPr id="476" name="Google Shape;476;p18"/>
          <p:cNvPicPr preferRelativeResize="0"/>
          <p:nvPr/>
        </p:nvPicPr>
        <p:blipFill rotWithShape="1">
          <a:blip r:embed="rId4">
            <a:alphaModFix/>
          </a:blip>
          <a:srcRect/>
          <a:stretch/>
        </p:blipFill>
        <p:spPr>
          <a:xfrm>
            <a:off x="15490409" y="1028700"/>
            <a:ext cx="1275537" cy="20047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03926"/>
        </a:solidFill>
        <a:effectLst/>
      </p:bgPr>
    </p:bg>
    <p:spTree>
      <p:nvGrpSpPr>
        <p:cNvPr id="1" name="Shape 480"/>
        <p:cNvGrpSpPr/>
        <p:nvPr/>
      </p:nvGrpSpPr>
      <p:grpSpPr>
        <a:xfrm>
          <a:off x="0" y="0"/>
          <a:ext cx="0" cy="0"/>
          <a:chOff x="0" y="0"/>
          <a:chExt cx="0" cy="0"/>
        </a:xfrm>
      </p:grpSpPr>
      <p:sp>
        <p:nvSpPr>
          <p:cNvPr id="481" name="Google Shape;481;g136a80c57ce_1_4"/>
          <p:cNvSpPr txBox="1"/>
          <p:nvPr/>
        </p:nvSpPr>
        <p:spPr>
          <a:xfrm>
            <a:off x="634825" y="385847"/>
            <a:ext cx="16073700" cy="11082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7200"/>
              <a:buFont typeface="Arial"/>
              <a:buNone/>
            </a:pPr>
            <a:r>
              <a:rPr lang="en-US" sz="7200" b="1" i="0" u="none" strike="noStrike" cap="none">
                <a:solidFill>
                  <a:srgbClr val="FFEBE9"/>
                </a:solidFill>
                <a:latin typeface="Playfair Display"/>
                <a:ea typeface="Playfair Display"/>
                <a:cs typeface="Playfair Display"/>
                <a:sym typeface="Playfair Display"/>
              </a:rPr>
              <a:t>Don’t forget…</a:t>
            </a:r>
            <a:endParaRPr sz="1400" b="1" i="0" u="none" strike="noStrike" cap="none">
              <a:solidFill>
                <a:srgbClr val="000000"/>
              </a:solidFill>
              <a:latin typeface="Playfair Display"/>
              <a:ea typeface="Playfair Display"/>
              <a:cs typeface="Playfair Display"/>
              <a:sym typeface="Playfair Display"/>
            </a:endParaRPr>
          </a:p>
        </p:txBody>
      </p:sp>
      <p:sp>
        <p:nvSpPr>
          <p:cNvPr id="482" name="Google Shape;482;g136a80c57ce_1_4"/>
          <p:cNvSpPr txBox="1"/>
          <p:nvPr/>
        </p:nvSpPr>
        <p:spPr>
          <a:xfrm>
            <a:off x="1107140" y="1927783"/>
            <a:ext cx="16073700" cy="692700"/>
          </a:xfrm>
          <a:prstGeom prst="rect">
            <a:avLst/>
          </a:prstGeom>
          <a:noFill/>
          <a:ln>
            <a:noFill/>
          </a:ln>
        </p:spPr>
        <p:txBody>
          <a:bodyPr spcFirstLastPara="1" wrap="square" lIns="0" tIns="0" rIns="0" bIns="0" anchor="t" anchorCtr="0">
            <a:spAutoFit/>
          </a:bodyPr>
          <a:lstStyle/>
          <a:p>
            <a:pPr marL="457200" marR="0" lvl="0" indent="0" algn="l" rtl="0">
              <a:lnSpc>
                <a:spcPct val="100000"/>
              </a:lnSpc>
              <a:spcBef>
                <a:spcPts val="0"/>
              </a:spcBef>
              <a:spcAft>
                <a:spcPts val="0"/>
              </a:spcAft>
              <a:buClr>
                <a:srgbClr val="000000"/>
              </a:buClr>
              <a:buSzPts val="4500"/>
              <a:buFont typeface="Arial"/>
              <a:buNone/>
            </a:pPr>
            <a:r>
              <a:rPr lang="en-US" sz="4500" b="0" i="0" u="none" strike="noStrike" cap="none">
                <a:solidFill>
                  <a:srgbClr val="FFEBE9"/>
                </a:solidFill>
                <a:latin typeface="Montserrat"/>
                <a:ea typeface="Montserrat"/>
                <a:cs typeface="Montserrat"/>
                <a:sym typeface="Montserrat"/>
              </a:rPr>
              <a:t>1. You can't expect transformation overnight. </a:t>
            </a:r>
            <a:endParaRPr sz="4500" b="0" i="0" u="none" strike="noStrike" cap="none">
              <a:solidFill>
                <a:srgbClr val="FFEBE9"/>
              </a:solidFill>
              <a:latin typeface="Montserrat"/>
              <a:ea typeface="Montserrat"/>
              <a:cs typeface="Montserrat"/>
              <a:sym typeface="Montserrat"/>
            </a:endParaRPr>
          </a:p>
        </p:txBody>
      </p:sp>
      <p:sp>
        <p:nvSpPr>
          <p:cNvPr id="483" name="Google Shape;483;g136a80c57ce_1_4"/>
          <p:cNvSpPr txBox="1"/>
          <p:nvPr/>
        </p:nvSpPr>
        <p:spPr>
          <a:xfrm>
            <a:off x="1107140" y="3173618"/>
            <a:ext cx="16073700" cy="2078100"/>
          </a:xfrm>
          <a:prstGeom prst="rect">
            <a:avLst/>
          </a:prstGeom>
          <a:noFill/>
          <a:ln>
            <a:noFill/>
          </a:ln>
        </p:spPr>
        <p:txBody>
          <a:bodyPr spcFirstLastPara="1" wrap="square" lIns="0" tIns="0" rIns="0" bIns="0" anchor="t" anchorCtr="0">
            <a:spAutoFit/>
          </a:bodyPr>
          <a:lstStyle/>
          <a:p>
            <a:pPr marL="457200" marR="0" lvl="0" indent="0" algn="l" rtl="0">
              <a:lnSpc>
                <a:spcPct val="100000"/>
              </a:lnSpc>
              <a:spcBef>
                <a:spcPts val="0"/>
              </a:spcBef>
              <a:spcAft>
                <a:spcPts val="0"/>
              </a:spcAft>
              <a:buClr>
                <a:srgbClr val="000000"/>
              </a:buClr>
              <a:buSzPts val="4500"/>
              <a:buFont typeface="Arial"/>
              <a:buNone/>
            </a:pPr>
            <a:r>
              <a:rPr lang="en-US" sz="4500" b="0" i="0" u="none" strike="noStrike" cap="none">
                <a:solidFill>
                  <a:srgbClr val="FFEBE9"/>
                </a:solidFill>
                <a:latin typeface="Montserrat"/>
                <a:ea typeface="Montserrat"/>
                <a:cs typeface="Montserrat"/>
                <a:sym typeface="Montserrat"/>
              </a:rPr>
              <a:t>2. You have limited amount of resources, including time and energy. Be mindful of who you're offering that to.</a:t>
            </a:r>
            <a:endParaRPr sz="4500" b="0" i="0" u="none" strike="noStrike" cap="none">
              <a:solidFill>
                <a:srgbClr val="FFEBE9"/>
              </a:solidFill>
              <a:latin typeface="Montserrat"/>
              <a:ea typeface="Montserrat"/>
              <a:cs typeface="Montserrat"/>
              <a:sym typeface="Montserrat"/>
            </a:endParaRPr>
          </a:p>
        </p:txBody>
      </p:sp>
      <p:sp>
        <p:nvSpPr>
          <p:cNvPr id="484" name="Google Shape;484;g136a80c57ce_1_4"/>
          <p:cNvSpPr txBox="1"/>
          <p:nvPr/>
        </p:nvSpPr>
        <p:spPr>
          <a:xfrm>
            <a:off x="1107140" y="5881070"/>
            <a:ext cx="16073700" cy="692700"/>
          </a:xfrm>
          <a:prstGeom prst="rect">
            <a:avLst/>
          </a:prstGeom>
          <a:noFill/>
          <a:ln>
            <a:noFill/>
          </a:ln>
        </p:spPr>
        <p:txBody>
          <a:bodyPr spcFirstLastPara="1" wrap="square" lIns="0" tIns="0" rIns="0" bIns="0" anchor="t" anchorCtr="0">
            <a:spAutoFit/>
          </a:bodyPr>
          <a:lstStyle/>
          <a:p>
            <a:pPr marL="457200" marR="0" lvl="0" indent="0" algn="l" rtl="0">
              <a:lnSpc>
                <a:spcPct val="100000"/>
              </a:lnSpc>
              <a:spcBef>
                <a:spcPts val="0"/>
              </a:spcBef>
              <a:spcAft>
                <a:spcPts val="0"/>
              </a:spcAft>
              <a:buClr>
                <a:srgbClr val="000000"/>
              </a:buClr>
              <a:buSzPts val="4500"/>
              <a:buFont typeface="Arial"/>
              <a:buNone/>
            </a:pPr>
            <a:r>
              <a:rPr lang="en-US" sz="4500" b="0" i="0" u="none" strike="noStrike" cap="none">
                <a:solidFill>
                  <a:srgbClr val="FFEBE9"/>
                </a:solidFill>
                <a:latin typeface="Montserrat"/>
                <a:ea typeface="Montserrat"/>
                <a:cs typeface="Montserrat"/>
                <a:sym typeface="Montserrat"/>
              </a:rPr>
              <a:t>3. Collaboration and flexibility are key.</a:t>
            </a:r>
            <a:endParaRPr sz="4500" b="0" i="0" u="none" strike="noStrike" cap="none">
              <a:solidFill>
                <a:srgbClr val="000000"/>
              </a:solidFill>
              <a:latin typeface="Montserrat"/>
              <a:ea typeface="Montserrat"/>
              <a:cs typeface="Montserrat"/>
              <a:sym typeface="Montserrat"/>
            </a:endParaRPr>
          </a:p>
        </p:txBody>
      </p:sp>
      <p:sp>
        <p:nvSpPr>
          <p:cNvPr id="485" name="Google Shape;485;g136a80c57ce_1_4"/>
          <p:cNvSpPr txBox="1"/>
          <p:nvPr/>
        </p:nvSpPr>
        <p:spPr>
          <a:xfrm>
            <a:off x="1107200" y="7522500"/>
            <a:ext cx="16803000" cy="692700"/>
          </a:xfrm>
          <a:prstGeom prst="rect">
            <a:avLst/>
          </a:prstGeom>
          <a:noFill/>
          <a:ln>
            <a:noFill/>
          </a:ln>
        </p:spPr>
        <p:txBody>
          <a:bodyPr spcFirstLastPara="1" wrap="square" lIns="0" tIns="0" rIns="0" bIns="0" anchor="t" anchorCtr="0">
            <a:spAutoFit/>
          </a:bodyPr>
          <a:lstStyle/>
          <a:p>
            <a:pPr marL="457200" marR="0" lvl="0" indent="0" algn="l" rtl="0">
              <a:lnSpc>
                <a:spcPct val="100000"/>
              </a:lnSpc>
              <a:spcBef>
                <a:spcPts val="0"/>
              </a:spcBef>
              <a:spcAft>
                <a:spcPts val="0"/>
              </a:spcAft>
              <a:buClr>
                <a:srgbClr val="000000"/>
              </a:buClr>
              <a:buSzPts val="4500"/>
              <a:buFont typeface="Arial"/>
              <a:buNone/>
            </a:pPr>
            <a:r>
              <a:rPr lang="en-US" sz="4500" b="0" i="0" u="none" strike="noStrike" cap="none">
                <a:solidFill>
                  <a:srgbClr val="FFEBE9"/>
                </a:solidFill>
                <a:latin typeface="Montserrat"/>
                <a:ea typeface="Montserrat"/>
                <a:cs typeface="Montserrat"/>
                <a:sym typeface="Montserrat"/>
              </a:rPr>
              <a:t>4. Ask for and value feedback, even if it's uncomfortable.</a:t>
            </a:r>
            <a:endParaRPr sz="4500" b="0" i="0" u="none" strike="noStrike" cap="none">
              <a:solidFill>
                <a:srgbClr val="FFEBE9"/>
              </a:solidFill>
              <a:latin typeface="Montserrat"/>
              <a:ea typeface="Montserrat"/>
              <a:cs typeface="Montserrat"/>
              <a:sym typeface="Montserrat"/>
            </a:endParaRPr>
          </a:p>
        </p:txBody>
      </p:sp>
      <p:sp>
        <p:nvSpPr>
          <p:cNvPr id="486" name="Google Shape;486;g136a80c57ce_1_4"/>
          <p:cNvSpPr txBox="1"/>
          <p:nvPr/>
        </p:nvSpPr>
        <p:spPr>
          <a:xfrm>
            <a:off x="13005297" y="9706484"/>
            <a:ext cx="4950600" cy="389337"/>
          </a:xfrm>
          <a:prstGeom prst="rect">
            <a:avLst/>
          </a:prstGeom>
          <a:noFill/>
          <a:ln>
            <a:noFill/>
          </a:ln>
        </p:spPr>
        <p:txBody>
          <a:bodyPr spcFirstLastPara="1" wrap="square" lIns="0" tIns="0" rIns="0" bIns="0" anchor="t" anchorCtr="0">
            <a:spAutoFit/>
          </a:bodyPr>
          <a:lstStyle/>
          <a:p>
            <a:pPr marL="0" marR="0" lvl="0" indent="0" algn="r" rtl="0">
              <a:lnSpc>
                <a:spcPct val="115000"/>
              </a:lnSpc>
              <a:spcBef>
                <a:spcPts val="0"/>
              </a:spcBef>
              <a:spcAft>
                <a:spcPts val="0"/>
              </a:spcAft>
              <a:buClr>
                <a:srgbClr val="000000"/>
              </a:buClr>
              <a:buSzPts val="2200"/>
              <a:buFont typeface="Arial"/>
              <a:buNone/>
            </a:pPr>
            <a:r>
              <a:rPr lang="en-US" sz="2200" b="0" i="0" u="none" strike="noStrike" cap="none" dirty="0">
                <a:solidFill>
                  <a:srgbClr val="FFEBE9"/>
                </a:solidFill>
                <a:latin typeface="Source Sans Pro"/>
                <a:ea typeface="Source Sans Pro"/>
                <a:cs typeface="Source Sans Pro"/>
                <a:sym typeface="Source Sans Pro"/>
              </a:rPr>
              <a:t>BY: DANIEL ACOSTA &amp; ANDREA CUEVAS</a:t>
            </a:r>
            <a:endParaRPr sz="2200" b="0" i="0" u="none" strike="noStrike" cap="none" dirty="0">
              <a:solidFill>
                <a:srgbClr val="FFEBE9"/>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2"/>
                                        </p:tgtEl>
                                        <p:attrNameLst>
                                          <p:attrName>style.visibility</p:attrName>
                                        </p:attrNameLst>
                                      </p:cBhvr>
                                      <p:to>
                                        <p:strVal val="visible"/>
                                      </p:to>
                                    </p:set>
                                    <p:animEffect transition="in" filter="fade">
                                      <p:cBhvr>
                                        <p:cTn id="7" dur="1000"/>
                                        <p:tgtEl>
                                          <p:spTgt spid="4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2">
                                            <p:txEl>
                                              <p:pRg st="0" end="0"/>
                                            </p:txEl>
                                          </p:spTgt>
                                        </p:tgtEl>
                                        <p:attrNameLst>
                                          <p:attrName>style.visibility</p:attrName>
                                        </p:attrNameLst>
                                      </p:cBhvr>
                                      <p:to>
                                        <p:strVal val="visible"/>
                                      </p:to>
                                    </p:set>
                                    <p:animEffect transition="in" filter="fade">
                                      <p:cBhvr>
                                        <p:cTn id="12" dur="1000"/>
                                        <p:tgtEl>
                                          <p:spTgt spid="48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3"/>
                                        </p:tgtEl>
                                        <p:attrNameLst>
                                          <p:attrName>style.visibility</p:attrName>
                                        </p:attrNameLst>
                                      </p:cBhvr>
                                      <p:to>
                                        <p:strVal val="visible"/>
                                      </p:to>
                                    </p:set>
                                    <p:animEffect transition="in" filter="fade">
                                      <p:cBhvr>
                                        <p:cTn id="17" dur="1000"/>
                                        <p:tgtEl>
                                          <p:spTgt spid="48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4"/>
                                        </p:tgtEl>
                                        <p:attrNameLst>
                                          <p:attrName>style.visibility</p:attrName>
                                        </p:attrNameLst>
                                      </p:cBhvr>
                                      <p:to>
                                        <p:strVal val="visible"/>
                                      </p:to>
                                    </p:set>
                                    <p:animEffect transition="in" filter="fade">
                                      <p:cBhvr>
                                        <p:cTn id="22" dur="1000"/>
                                        <p:tgtEl>
                                          <p:spTgt spid="48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5"/>
                                        </p:tgtEl>
                                        <p:attrNameLst>
                                          <p:attrName>style.visibility</p:attrName>
                                        </p:attrNameLst>
                                      </p:cBhvr>
                                      <p:to>
                                        <p:strVal val="visible"/>
                                      </p:to>
                                    </p:set>
                                    <p:animEffect transition="in" filter="fade">
                                      <p:cBhvr>
                                        <p:cTn id="27" dur="1000"/>
                                        <p:tgtEl>
                                          <p:spTgt spid="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490"/>
        <p:cNvGrpSpPr/>
        <p:nvPr/>
      </p:nvGrpSpPr>
      <p:grpSpPr>
        <a:xfrm>
          <a:off x="0" y="0"/>
          <a:ext cx="0" cy="0"/>
          <a:chOff x="0" y="0"/>
          <a:chExt cx="0" cy="0"/>
        </a:xfrm>
      </p:grpSpPr>
      <p:sp>
        <p:nvSpPr>
          <p:cNvPr id="491" name="Google Shape;491;p20"/>
          <p:cNvSpPr txBox="1"/>
          <p:nvPr/>
        </p:nvSpPr>
        <p:spPr>
          <a:xfrm>
            <a:off x="544403" y="647141"/>
            <a:ext cx="8217600" cy="1000500"/>
          </a:xfrm>
          <a:prstGeom prst="rect">
            <a:avLst/>
          </a:prstGeom>
          <a:noFill/>
          <a:ln>
            <a:noFill/>
          </a:ln>
        </p:spPr>
        <p:txBody>
          <a:bodyPr spcFirstLastPara="1" wrap="square" lIns="0" tIns="0" rIns="0" bIns="0" anchor="t" anchorCtr="0">
            <a:spAutoFit/>
          </a:bodyPr>
          <a:lstStyle/>
          <a:p>
            <a:pPr marL="0" marR="0" lvl="0" indent="0" algn="ctr" rtl="0">
              <a:lnSpc>
                <a:spcPct val="129000"/>
              </a:lnSpc>
              <a:spcBef>
                <a:spcPts val="0"/>
              </a:spcBef>
              <a:spcAft>
                <a:spcPts val="0"/>
              </a:spcAft>
              <a:buClr>
                <a:srgbClr val="000000"/>
              </a:buClr>
              <a:buSzPts val="6500"/>
              <a:buFont typeface="Arial"/>
              <a:buNone/>
            </a:pPr>
            <a:r>
              <a:rPr lang="en-US" sz="6500" b="1" i="0" u="none" strike="noStrike" cap="none">
                <a:solidFill>
                  <a:srgbClr val="303926"/>
                </a:solidFill>
                <a:latin typeface="Playfair Display"/>
                <a:ea typeface="Playfair Display"/>
                <a:cs typeface="Playfair Display"/>
                <a:sym typeface="Playfair Display"/>
              </a:rPr>
              <a:t>Daniel Acosta</a:t>
            </a:r>
            <a:endParaRPr sz="1400" b="1" i="0" u="none" strike="noStrike" cap="none">
              <a:solidFill>
                <a:srgbClr val="000000"/>
              </a:solidFill>
              <a:latin typeface="Playfair Display"/>
              <a:ea typeface="Playfair Display"/>
              <a:cs typeface="Playfair Display"/>
              <a:sym typeface="Playfair Display"/>
            </a:endParaRPr>
          </a:p>
        </p:txBody>
      </p:sp>
      <p:sp>
        <p:nvSpPr>
          <p:cNvPr id="492" name="Google Shape;492;p20"/>
          <p:cNvSpPr txBox="1"/>
          <p:nvPr/>
        </p:nvSpPr>
        <p:spPr>
          <a:xfrm>
            <a:off x="9587741" y="647141"/>
            <a:ext cx="8217600" cy="1000500"/>
          </a:xfrm>
          <a:prstGeom prst="rect">
            <a:avLst/>
          </a:prstGeom>
          <a:noFill/>
          <a:ln>
            <a:noFill/>
          </a:ln>
        </p:spPr>
        <p:txBody>
          <a:bodyPr spcFirstLastPara="1" wrap="square" lIns="0" tIns="0" rIns="0" bIns="0" anchor="t" anchorCtr="0">
            <a:spAutoFit/>
          </a:bodyPr>
          <a:lstStyle/>
          <a:p>
            <a:pPr marL="0" marR="0" lvl="0" indent="0" algn="ctr" rtl="0">
              <a:lnSpc>
                <a:spcPct val="129000"/>
              </a:lnSpc>
              <a:spcBef>
                <a:spcPts val="0"/>
              </a:spcBef>
              <a:spcAft>
                <a:spcPts val="0"/>
              </a:spcAft>
              <a:buClr>
                <a:srgbClr val="000000"/>
              </a:buClr>
              <a:buSzPts val="6500"/>
              <a:buFont typeface="Arial"/>
              <a:buNone/>
            </a:pPr>
            <a:r>
              <a:rPr lang="en-US" sz="6500" b="1" i="0" u="none" strike="noStrike" cap="none">
                <a:solidFill>
                  <a:srgbClr val="303926"/>
                </a:solidFill>
                <a:latin typeface="Playfair Display"/>
                <a:ea typeface="Playfair Display"/>
                <a:cs typeface="Playfair Display"/>
                <a:sym typeface="Playfair Display"/>
              </a:rPr>
              <a:t>Andrea Cuevas</a:t>
            </a:r>
            <a:endParaRPr sz="1400" b="1" i="0" u="none" strike="noStrike" cap="none">
              <a:solidFill>
                <a:srgbClr val="000000"/>
              </a:solidFill>
              <a:latin typeface="Playfair Display"/>
              <a:ea typeface="Playfair Display"/>
              <a:cs typeface="Playfair Display"/>
              <a:sym typeface="Playfair Display"/>
            </a:endParaRPr>
          </a:p>
        </p:txBody>
      </p:sp>
      <p:sp>
        <p:nvSpPr>
          <p:cNvPr id="493" name="Google Shape;493;p20"/>
          <p:cNvSpPr txBox="1"/>
          <p:nvPr/>
        </p:nvSpPr>
        <p:spPr>
          <a:xfrm>
            <a:off x="9855014" y="1861390"/>
            <a:ext cx="7683000" cy="492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3200"/>
              <a:buFont typeface="Arial"/>
              <a:buNone/>
            </a:pPr>
            <a:r>
              <a:rPr lang="en-US" sz="3200" b="0" i="0" u="none" strike="noStrike" cap="none">
                <a:solidFill>
                  <a:srgbClr val="303926"/>
                </a:solidFill>
                <a:latin typeface="Montserrat Medium"/>
                <a:ea typeface="Montserrat Medium"/>
                <a:cs typeface="Montserrat Medium"/>
                <a:sym typeface="Montserrat Medium"/>
              </a:rPr>
              <a:t>ACUEVAS@HARTFORDSTAGE.ORG</a:t>
            </a:r>
            <a:endParaRPr sz="1400" b="0" i="0" u="none" strike="noStrike" cap="none">
              <a:solidFill>
                <a:srgbClr val="000000"/>
              </a:solidFill>
              <a:latin typeface="Montserrat Medium"/>
              <a:ea typeface="Montserrat Medium"/>
              <a:cs typeface="Montserrat Medium"/>
              <a:sym typeface="Montserrat Medium"/>
            </a:endParaRPr>
          </a:p>
        </p:txBody>
      </p:sp>
      <p:sp>
        <p:nvSpPr>
          <p:cNvPr id="494" name="Google Shape;494;p20"/>
          <p:cNvSpPr txBox="1"/>
          <p:nvPr/>
        </p:nvSpPr>
        <p:spPr>
          <a:xfrm>
            <a:off x="811675" y="1861400"/>
            <a:ext cx="8119800" cy="492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3200"/>
              <a:buFont typeface="Arial"/>
              <a:buNone/>
            </a:pPr>
            <a:r>
              <a:rPr lang="en-US" sz="3200" b="0" i="0" u="none" strike="noStrike" cap="none">
                <a:solidFill>
                  <a:srgbClr val="303926"/>
                </a:solidFill>
                <a:latin typeface="Montserrat Medium"/>
                <a:ea typeface="Montserrat Medium"/>
                <a:cs typeface="Montserrat Medium"/>
                <a:sym typeface="Montserrat Medium"/>
              </a:rPr>
              <a:t>DANIEL.ACOSTA@DALLASOPERA.ORG</a:t>
            </a:r>
            <a:endParaRPr sz="1400" b="0" i="0" u="none" strike="noStrike" cap="none">
              <a:solidFill>
                <a:srgbClr val="000000"/>
              </a:solidFill>
              <a:latin typeface="Montserrat Medium"/>
              <a:ea typeface="Montserrat Medium"/>
              <a:cs typeface="Montserrat Medium"/>
              <a:sym typeface="Montserrat Medium"/>
            </a:endParaRPr>
          </a:p>
        </p:txBody>
      </p:sp>
      <p:sp>
        <p:nvSpPr>
          <p:cNvPr id="495" name="Google Shape;495;p20"/>
          <p:cNvSpPr txBox="1"/>
          <p:nvPr/>
        </p:nvSpPr>
        <p:spPr>
          <a:xfrm>
            <a:off x="5035211" y="6378059"/>
            <a:ext cx="8217600" cy="1077300"/>
          </a:xfrm>
          <a:prstGeom prst="rect">
            <a:avLst/>
          </a:prstGeom>
          <a:noFill/>
          <a:ln>
            <a:noFill/>
          </a:ln>
        </p:spPr>
        <p:txBody>
          <a:bodyPr spcFirstLastPara="1" wrap="square" lIns="0" tIns="0" rIns="0" bIns="0" anchor="t" anchorCtr="0">
            <a:spAutoFit/>
          </a:bodyPr>
          <a:lstStyle/>
          <a:p>
            <a:pPr marL="0" marR="0" lvl="0" indent="0" algn="ctr" rtl="0">
              <a:lnSpc>
                <a:spcPct val="129004"/>
              </a:lnSpc>
              <a:spcBef>
                <a:spcPts val="0"/>
              </a:spcBef>
              <a:spcAft>
                <a:spcPts val="0"/>
              </a:spcAft>
              <a:buClr>
                <a:srgbClr val="000000"/>
              </a:buClr>
              <a:buSzPts val="6999"/>
              <a:buFont typeface="Arial"/>
              <a:buNone/>
            </a:pPr>
            <a:r>
              <a:rPr lang="en-US" sz="6999" b="1" i="0" u="none" strike="noStrike" cap="none">
                <a:solidFill>
                  <a:srgbClr val="303926"/>
                </a:solidFill>
                <a:latin typeface="Playfair Display SC"/>
                <a:ea typeface="Playfair Display SC"/>
                <a:cs typeface="Playfair Display SC"/>
                <a:sym typeface="Playfair Display SC"/>
              </a:rPr>
              <a:t>Thank You!</a:t>
            </a:r>
            <a:endParaRPr sz="1400" b="1" i="0" u="none" strike="noStrike" cap="none">
              <a:solidFill>
                <a:srgbClr val="000000"/>
              </a:solidFill>
              <a:latin typeface="Playfair Display SC"/>
              <a:ea typeface="Playfair Display SC"/>
              <a:cs typeface="Playfair Display SC"/>
              <a:sym typeface="Playfair Display SC"/>
            </a:endParaRPr>
          </a:p>
        </p:txBody>
      </p:sp>
      <p:pic>
        <p:nvPicPr>
          <p:cNvPr id="496" name="Google Shape;496;p20"/>
          <p:cNvPicPr preferRelativeResize="0"/>
          <p:nvPr/>
        </p:nvPicPr>
        <p:blipFill rotWithShape="1">
          <a:blip r:embed="rId3">
            <a:alphaModFix/>
          </a:blip>
          <a:srcRect/>
          <a:stretch/>
        </p:blipFill>
        <p:spPr>
          <a:xfrm>
            <a:off x="1506773" y="8512475"/>
            <a:ext cx="5174748" cy="1505925"/>
          </a:xfrm>
          <a:prstGeom prst="rect">
            <a:avLst/>
          </a:prstGeom>
          <a:noFill/>
          <a:ln>
            <a:noFill/>
          </a:ln>
        </p:spPr>
      </p:pic>
      <p:pic>
        <p:nvPicPr>
          <p:cNvPr id="497" name="Google Shape;497;p20"/>
          <p:cNvPicPr preferRelativeResize="0"/>
          <p:nvPr/>
        </p:nvPicPr>
        <p:blipFill rotWithShape="1">
          <a:blip r:embed="rId4">
            <a:alphaModFix/>
          </a:blip>
          <a:srcRect/>
          <a:stretch/>
        </p:blipFill>
        <p:spPr>
          <a:xfrm>
            <a:off x="6012585" y="7634150"/>
            <a:ext cx="2930677" cy="1199850"/>
          </a:xfrm>
          <a:prstGeom prst="rect">
            <a:avLst/>
          </a:prstGeom>
          <a:noFill/>
          <a:ln>
            <a:noFill/>
          </a:ln>
        </p:spPr>
      </p:pic>
      <p:pic>
        <p:nvPicPr>
          <p:cNvPr id="498" name="Google Shape;498;p20"/>
          <p:cNvPicPr preferRelativeResize="0"/>
          <p:nvPr/>
        </p:nvPicPr>
        <p:blipFill rotWithShape="1">
          <a:blip r:embed="rId5">
            <a:alphaModFix/>
          </a:blip>
          <a:srcRect/>
          <a:stretch/>
        </p:blipFill>
        <p:spPr>
          <a:xfrm>
            <a:off x="3133500" y="3057521"/>
            <a:ext cx="3039399" cy="3032493"/>
          </a:xfrm>
          <a:prstGeom prst="rect">
            <a:avLst/>
          </a:prstGeom>
          <a:noFill/>
          <a:ln>
            <a:noFill/>
          </a:ln>
        </p:spPr>
      </p:pic>
      <p:pic>
        <p:nvPicPr>
          <p:cNvPr id="499" name="Google Shape;499;p20"/>
          <p:cNvPicPr preferRelativeResize="0"/>
          <p:nvPr/>
        </p:nvPicPr>
        <p:blipFill rotWithShape="1">
          <a:blip r:embed="rId6">
            <a:alphaModFix/>
          </a:blip>
          <a:srcRect/>
          <a:stretch/>
        </p:blipFill>
        <p:spPr>
          <a:xfrm>
            <a:off x="12176825" y="2989613"/>
            <a:ext cx="3039400" cy="3025634"/>
          </a:xfrm>
          <a:prstGeom prst="rect">
            <a:avLst/>
          </a:prstGeom>
          <a:noFill/>
          <a:ln>
            <a:noFill/>
          </a:ln>
        </p:spPr>
      </p:pic>
      <p:pic>
        <p:nvPicPr>
          <p:cNvPr id="500" name="Google Shape;500;p20"/>
          <p:cNvPicPr preferRelativeResize="0"/>
          <p:nvPr/>
        </p:nvPicPr>
        <p:blipFill rotWithShape="1">
          <a:blip r:embed="rId7">
            <a:alphaModFix/>
          </a:blip>
          <a:srcRect/>
          <a:stretch/>
        </p:blipFill>
        <p:spPr>
          <a:xfrm>
            <a:off x="9465375" y="8019845"/>
            <a:ext cx="2058727" cy="1836455"/>
          </a:xfrm>
          <a:prstGeom prst="rect">
            <a:avLst/>
          </a:prstGeom>
          <a:noFill/>
          <a:ln>
            <a:noFill/>
          </a:ln>
        </p:spPr>
      </p:pic>
      <p:pic>
        <p:nvPicPr>
          <p:cNvPr id="501" name="Google Shape;501;p20"/>
          <p:cNvPicPr preferRelativeResize="0"/>
          <p:nvPr/>
        </p:nvPicPr>
        <p:blipFill rotWithShape="1">
          <a:blip r:embed="rId8">
            <a:alphaModFix/>
          </a:blip>
          <a:srcRect/>
          <a:stretch/>
        </p:blipFill>
        <p:spPr>
          <a:xfrm>
            <a:off x="12176819" y="8125625"/>
            <a:ext cx="2832129" cy="851650"/>
          </a:xfrm>
          <a:prstGeom prst="rect">
            <a:avLst/>
          </a:prstGeom>
          <a:noFill/>
          <a:ln>
            <a:noFill/>
          </a:ln>
        </p:spPr>
      </p:pic>
      <p:sp>
        <p:nvSpPr>
          <p:cNvPr id="502" name="Google Shape;502;p20"/>
          <p:cNvSpPr txBox="1"/>
          <p:nvPr/>
        </p:nvSpPr>
        <p:spPr>
          <a:xfrm>
            <a:off x="11138903" y="9425029"/>
            <a:ext cx="8217600" cy="507900"/>
          </a:xfrm>
          <a:prstGeom prst="rect">
            <a:avLst/>
          </a:prstGeom>
          <a:noFill/>
          <a:ln>
            <a:noFill/>
          </a:ln>
        </p:spPr>
        <p:txBody>
          <a:bodyPr spcFirstLastPara="1" wrap="square" lIns="0" tIns="0" rIns="0" bIns="0" anchor="t" anchorCtr="0">
            <a:spAutoFit/>
          </a:bodyPr>
          <a:lstStyle/>
          <a:p>
            <a:pPr marL="0" marR="0" lvl="0" indent="0" algn="ctr" rtl="0">
              <a:lnSpc>
                <a:spcPct val="129000"/>
              </a:lnSpc>
              <a:spcBef>
                <a:spcPts val="0"/>
              </a:spcBef>
              <a:spcAft>
                <a:spcPts val="0"/>
              </a:spcAft>
              <a:buClr>
                <a:srgbClr val="000000"/>
              </a:buClr>
              <a:buSzPts val="3300"/>
              <a:buFont typeface="Arial"/>
              <a:buNone/>
            </a:pPr>
            <a:r>
              <a:rPr lang="en-US" sz="3300" b="0" i="1" u="none" strike="noStrike" cap="none">
                <a:solidFill>
                  <a:srgbClr val="303926"/>
                </a:solidFill>
                <a:latin typeface="Montserrat Medium"/>
                <a:ea typeface="Montserrat Medium"/>
                <a:cs typeface="Montserrat Medium"/>
                <a:sym typeface="Montserrat Medium"/>
              </a:rPr>
              <a:t>…and viewers like you</a:t>
            </a:r>
            <a:endParaRPr sz="3300" b="0" i="1" u="none" strike="noStrike" cap="none">
              <a:solidFill>
                <a:srgbClr val="303926"/>
              </a:solidFill>
              <a:latin typeface="Montserrat Medium"/>
              <a:ea typeface="Montserrat Medium"/>
              <a:cs typeface="Montserrat Medium"/>
              <a:sym typeface="Montserrat Medium"/>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506"/>
        <p:cNvGrpSpPr/>
        <p:nvPr/>
      </p:nvGrpSpPr>
      <p:grpSpPr>
        <a:xfrm>
          <a:off x="0" y="0"/>
          <a:ext cx="0" cy="0"/>
          <a:chOff x="0" y="0"/>
          <a:chExt cx="0" cy="0"/>
        </a:xfrm>
      </p:grpSpPr>
      <p:sp>
        <p:nvSpPr>
          <p:cNvPr id="507" name="Google Shape;507;g13fa7f15647_0_0"/>
          <p:cNvSpPr txBox="1"/>
          <p:nvPr/>
        </p:nvSpPr>
        <p:spPr>
          <a:xfrm>
            <a:off x="605778" y="421005"/>
            <a:ext cx="8217600" cy="1077300"/>
          </a:xfrm>
          <a:prstGeom prst="rect">
            <a:avLst/>
          </a:prstGeom>
          <a:noFill/>
          <a:ln>
            <a:noFill/>
          </a:ln>
        </p:spPr>
        <p:txBody>
          <a:bodyPr spcFirstLastPara="1" wrap="square" lIns="0" tIns="0" rIns="0" bIns="0" anchor="t" anchorCtr="0">
            <a:spAutoFit/>
          </a:bodyPr>
          <a:lstStyle/>
          <a:p>
            <a:pPr marL="0" marR="0" lvl="0" indent="0" algn="l" rtl="0">
              <a:lnSpc>
                <a:spcPct val="129004"/>
              </a:lnSpc>
              <a:spcBef>
                <a:spcPts val="0"/>
              </a:spcBef>
              <a:spcAft>
                <a:spcPts val="0"/>
              </a:spcAft>
              <a:buClr>
                <a:srgbClr val="000000"/>
              </a:buClr>
              <a:buSzPts val="6999"/>
              <a:buFont typeface="Arial"/>
              <a:buNone/>
            </a:pPr>
            <a:r>
              <a:rPr lang="en-US" sz="6999" b="1" i="0" u="none" strike="noStrike" cap="none">
                <a:solidFill>
                  <a:srgbClr val="303926"/>
                </a:solidFill>
                <a:latin typeface="Playfair Display SC"/>
                <a:ea typeface="Playfair Display SC"/>
                <a:cs typeface="Playfair Display SC"/>
                <a:sym typeface="Playfair Display SC"/>
              </a:rPr>
              <a:t>Resources:</a:t>
            </a:r>
            <a:endParaRPr sz="1400" b="1" i="0" u="none" strike="noStrike" cap="none">
              <a:solidFill>
                <a:srgbClr val="000000"/>
              </a:solidFill>
              <a:latin typeface="Playfair Display SC"/>
              <a:ea typeface="Playfair Display SC"/>
              <a:cs typeface="Playfair Display SC"/>
              <a:sym typeface="Playfair Display SC"/>
            </a:endParaRPr>
          </a:p>
        </p:txBody>
      </p:sp>
      <p:sp>
        <p:nvSpPr>
          <p:cNvPr id="508" name="Google Shape;508;g13fa7f15647_0_0"/>
          <p:cNvSpPr txBox="1"/>
          <p:nvPr/>
        </p:nvSpPr>
        <p:spPr>
          <a:xfrm>
            <a:off x="638550" y="3624350"/>
            <a:ext cx="14402400" cy="116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303926"/>
                </a:solidFill>
                <a:latin typeface="Montserrat"/>
                <a:ea typeface="Montserrat"/>
                <a:cs typeface="Montserrat"/>
                <a:sym typeface="Montserrat"/>
              </a:rPr>
              <a:t>TDO Connections</a:t>
            </a:r>
            <a:br>
              <a:rPr lang="en-US" sz="3200" b="1" i="0" u="none" strike="noStrike" cap="none">
                <a:solidFill>
                  <a:srgbClr val="303926"/>
                </a:solidFill>
                <a:latin typeface="Montserrat"/>
                <a:ea typeface="Montserrat"/>
                <a:cs typeface="Montserrat"/>
                <a:sym typeface="Montserrat"/>
              </a:rPr>
            </a:br>
            <a:r>
              <a:rPr lang="en-US" sz="3200" b="0" i="0" u="none" strike="noStrike" cap="none">
                <a:solidFill>
                  <a:srgbClr val="303926"/>
                </a:solidFill>
                <a:latin typeface="Montserrat"/>
                <a:ea typeface="Montserrat"/>
                <a:cs typeface="Montserrat"/>
                <a:sym typeface="Montserrat"/>
              </a:rPr>
              <a:t>dallasopera.org/tdo-connections</a:t>
            </a:r>
            <a:endParaRPr sz="3200" b="0" i="0" u="none" strike="noStrike" cap="none">
              <a:solidFill>
                <a:srgbClr val="303926"/>
              </a:solidFill>
              <a:latin typeface="Montserrat"/>
              <a:ea typeface="Montserrat"/>
              <a:cs typeface="Montserrat"/>
              <a:sym typeface="Montserrat"/>
            </a:endParaRPr>
          </a:p>
        </p:txBody>
      </p:sp>
      <p:sp>
        <p:nvSpPr>
          <p:cNvPr id="509" name="Google Shape;509;g13fa7f15647_0_0"/>
          <p:cNvSpPr txBox="1"/>
          <p:nvPr/>
        </p:nvSpPr>
        <p:spPr>
          <a:xfrm>
            <a:off x="638550" y="5117963"/>
            <a:ext cx="4219500" cy="116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303926"/>
                </a:solidFill>
                <a:latin typeface="Montserrat"/>
                <a:ea typeface="Montserrat"/>
                <a:cs typeface="Montserrat"/>
                <a:sym typeface="Montserrat"/>
              </a:rPr>
              <a:t>artEquity</a:t>
            </a:r>
            <a:br>
              <a:rPr lang="en-US" sz="3200" b="1" i="0" u="none" strike="noStrike" cap="none">
                <a:solidFill>
                  <a:srgbClr val="303926"/>
                </a:solidFill>
                <a:latin typeface="Montserrat"/>
                <a:ea typeface="Montserrat"/>
                <a:cs typeface="Montserrat"/>
                <a:sym typeface="Montserrat"/>
              </a:rPr>
            </a:br>
            <a:r>
              <a:rPr lang="en-US" sz="3200" b="0" i="0" u="none" strike="noStrike" cap="none">
                <a:solidFill>
                  <a:srgbClr val="303926"/>
                </a:solidFill>
                <a:latin typeface="Montserrat"/>
                <a:ea typeface="Montserrat"/>
                <a:cs typeface="Montserrat"/>
                <a:sym typeface="Montserrat"/>
              </a:rPr>
              <a:t>artequity.org</a:t>
            </a:r>
            <a:endParaRPr sz="3200" b="0" i="0" u="none" strike="noStrike" cap="none">
              <a:solidFill>
                <a:srgbClr val="303926"/>
              </a:solidFill>
              <a:latin typeface="Montserrat"/>
              <a:ea typeface="Montserrat"/>
              <a:cs typeface="Montserrat"/>
              <a:sym typeface="Montserrat"/>
            </a:endParaRPr>
          </a:p>
        </p:txBody>
      </p:sp>
      <p:sp>
        <p:nvSpPr>
          <p:cNvPr id="510" name="Google Shape;510;g13fa7f15647_0_0"/>
          <p:cNvSpPr txBox="1"/>
          <p:nvPr/>
        </p:nvSpPr>
        <p:spPr>
          <a:xfrm>
            <a:off x="8823375" y="4493275"/>
            <a:ext cx="9281700" cy="181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3200"/>
              <a:buFont typeface="Arial"/>
              <a:buNone/>
            </a:pPr>
            <a:r>
              <a:rPr lang="en-US" sz="3200" b="1" i="0" u="none" strike="noStrike" cap="none">
                <a:solidFill>
                  <a:srgbClr val="303926"/>
                </a:solidFill>
                <a:latin typeface="Montserrat"/>
                <a:ea typeface="Montserrat"/>
                <a:cs typeface="Montserrat"/>
                <a:sym typeface="Montserrat"/>
              </a:rPr>
              <a:t>The Art of Gathering: How We Meet and Why It Matters</a:t>
            </a:r>
            <a:br>
              <a:rPr lang="en-US" sz="3200" b="1" i="0" u="none" strike="noStrike" cap="none">
                <a:solidFill>
                  <a:srgbClr val="303926"/>
                </a:solidFill>
                <a:latin typeface="Montserrat"/>
                <a:ea typeface="Montserrat"/>
                <a:cs typeface="Montserrat"/>
                <a:sym typeface="Montserrat"/>
              </a:rPr>
            </a:br>
            <a:r>
              <a:rPr lang="en-US" sz="3200" b="0" i="0" u="none" strike="noStrike" cap="none">
                <a:solidFill>
                  <a:srgbClr val="303926"/>
                </a:solidFill>
                <a:latin typeface="Montserrat"/>
                <a:ea typeface="Montserrat"/>
                <a:cs typeface="Montserrat"/>
                <a:sym typeface="Montserrat"/>
              </a:rPr>
              <a:t>Priya Parker</a:t>
            </a:r>
            <a:endParaRPr sz="3200" b="1" i="0" u="none" strike="noStrike" cap="none">
              <a:solidFill>
                <a:srgbClr val="303926"/>
              </a:solidFill>
              <a:latin typeface="Montserrat"/>
              <a:ea typeface="Montserrat"/>
              <a:cs typeface="Montserrat"/>
              <a:sym typeface="Montserrat"/>
            </a:endParaRPr>
          </a:p>
        </p:txBody>
      </p:sp>
      <p:sp>
        <p:nvSpPr>
          <p:cNvPr id="511" name="Google Shape;511;g13fa7f15647_0_0"/>
          <p:cNvSpPr txBox="1"/>
          <p:nvPr/>
        </p:nvSpPr>
        <p:spPr>
          <a:xfrm>
            <a:off x="1969748" y="2582700"/>
            <a:ext cx="6647700" cy="846300"/>
          </a:xfrm>
          <a:prstGeom prst="rect">
            <a:avLst/>
          </a:prstGeom>
          <a:noFill/>
          <a:ln>
            <a:noFill/>
          </a:ln>
        </p:spPr>
        <p:txBody>
          <a:bodyPr spcFirstLastPara="1" wrap="square" lIns="0" tIns="0" rIns="0" bIns="0" anchor="t" anchorCtr="0">
            <a:spAutoFit/>
          </a:bodyPr>
          <a:lstStyle/>
          <a:p>
            <a:pPr marL="0" marR="0" lvl="0" indent="0" algn="l" rtl="0">
              <a:lnSpc>
                <a:spcPct val="129005"/>
              </a:lnSpc>
              <a:spcBef>
                <a:spcPts val="0"/>
              </a:spcBef>
              <a:spcAft>
                <a:spcPts val="0"/>
              </a:spcAft>
              <a:buClr>
                <a:srgbClr val="000000"/>
              </a:buClr>
              <a:buSzPts val="5499"/>
              <a:buFont typeface="Arial"/>
              <a:buNone/>
            </a:pPr>
            <a:r>
              <a:rPr lang="en-US" sz="5499" b="0" i="0" u="none" strike="noStrike" cap="none">
                <a:solidFill>
                  <a:srgbClr val="303926"/>
                </a:solidFill>
                <a:latin typeface="Montserrat Medium"/>
                <a:ea typeface="Montserrat Medium"/>
                <a:cs typeface="Montserrat Medium"/>
                <a:sym typeface="Montserrat Medium"/>
              </a:rPr>
              <a:t>GROUPS</a:t>
            </a:r>
            <a:endParaRPr sz="1400" b="0" i="0" u="none" strike="noStrike" cap="none">
              <a:solidFill>
                <a:srgbClr val="000000"/>
              </a:solidFill>
              <a:latin typeface="Montserrat Medium"/>
              <a:ea typeface="Montserrat Medium"/>
              <a:cs typeface="Montserrat Medium"/>
              <a:sym typeface="Montserrat Medium"/>
            </a:endParaRPr>
          </a:p>
        </p:txBody>
      </p:sp>
      <p:sp>
        <p:nvSpPr>
          <p:cNvPr id="512" name="Google Shape;512;g13fa7f15647_0_0"/>
          <p:cNvSpPr txBox="1"/>
          <p:nvPr/>
        </p:nvSpPr>
        <p:spPr>
          <a:xfrm>
            <a:off x="10500998" y="1396900"/>
            <a:ext cx="6647700" cy="846300"/>
          </a:xfrm>
          <a:prstGeom prst="rect">
            <a:avLst/>
          </a:prstGeom>
          <a:noFill/>
          <a:ln>
            <a:noFill/>
          </a:ln>
        </p:spPr>
        <p:txBody>
          <a:bodyPr spcFirstLastPara="1" wrap="square" lIns="0" tIns="0" rIns="0" bIns="0" anchor="t" anchorCtr="0">
            <a:spAutoFit/>
          </a:bodyPr>
          <a:lstStyle/>
          <a:p>
            <a:pPr marL="0" marR="0" lvl="0" indent="0" algn="l" rtl="0">
              <a:lnSpc>
                <a:spcPct val="129005"/>
              </a:lnSpc>
              <a:spcBef>
                <a:spcPts val="0"/>
              </a:spcBef>
              <a:spcAft>
                <a:spcPts val="0"/>
              </a:spcAft>
              <a:buClr>
                <a:srgbClr val="000000"/>
              </a:buClr>
              <a:buSzPts val="5499"/>
              <a:buFont typeface="Arial"/>
              <a:buNone/>
            </a:pPr>
            <a:r>
              <a:rPr lang="en-US" sz="5499" b="0" i="0" u="none" strike="noStrike" cap="none">
                <a:solidFill>
                  <a:srgbClr val="303926"/>
                </a:solidFill>
                <a:latin typeface="Montserrat Medium"/>
                <a:ea typeface="Montserrat Medium"/>
                <a:cs typeface="Montserrat Medium"/>
                <a:sym typeface="Montserrat Medium"/>
              </a:rPr>
              <a:t>READING</a:t>
            </a:r>
            <a:endParaRPr sz="1400" b="0" i="0" u="none" strike="noStrike" cap="none">
              <a:solidFill>
                <a:srgbClr val="000000"/>
              </a:solidFill>
              <a:latin typeface="Montserrat Medium"/>
              <a:ea typeface="Montserrat Medium"/>
              <a:cs typeface="Montserrat Medium"/>
              <a:sym typeface="Montserrat Medium"/>
            </a:endParaRPr>
          </a:p>
        </p:txBody>
      </p:sp>
      <p:pic>
        <p:nvPicPr>
          <p:cNvPr id="513" name="Google Shape;513;g13fa7f15647_0_0"/>
          <p:cNvPicPr preferRelativeResize="0"/>
          <p:nvPr/>
        </p:nvPicPr>
        <p:blipFill rotWithShape="1">
          <a:blip r:embed="rId3">
            <a:alphaModFix/>
          </a:blip>
          <a:srcRect/>
          <a:stretch/>
        </p:blipFill>
        <p:spPr>
          <a:xfrm>
            <a:off x="8823375" y="836406"/>
            <a:ext cx="1471700" cy="1471700"/>
          </a:xfrm>
          <a:prstGeom prst="rect">
            <a:avLst/>
          </a:prstGeom>
          <a:noFill/>
          <a:ln>
            <a:noFill/>
          </a:ln>
        </p:spPr>
      </p:pic>
      <p:pic>
        <p:nvPicPr>
          <p:cNvPr id="514" name="Google Shape;514;g13fa7f15647_0_0"/>
          <p:cNvPicPr preferRelativeResize="0"/>
          <p:nvPr/>
        </p:nvPicPr>
        <p:blipFill rotWithShape="1">
          <a:blip r:embed="rId4">
            <a:alphaModFix/>
          </a:blip>
          <a:srcRect/>
          <a:stretch/>
        </p:blipFill>
        <p:spPr>
          <a:xfrm>
            <a:off x="605775" y="2160638"/>
            <a:ext cx="1261626" cy="1261626"/>
          </a:xfrm>
          <a:prstGeom prst="rect">
            <a:avLst/>
          </a:prstGeom>
          <a:noFill/>
          <a:ln>
            <a:noFill/>
          </a:ln>
        </p:spPr>
      </p:pic>
      <p:sp>
        <p:nvSpPr>
          <p:cNvPr id="515" name="Google Shape;515;g13fa7f15647_0_0"/>
          <p:cNvSpPr txBox="1"/>
          <p:nvPr/>
        </p:nvSpPr>
        <p:spPr>
          <a:xfrm>
            <a:off x="638550" y="6611575"/>
            <a:ext cx="7662600" cy="215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303926"/>
                </a:solidFill>
                <a:latin typeface="Montserrat"/>
                <a:ea typeface="Montserrat"/>
                <a:cs typeface="Montserrat"/>
                <a:sym typeface="Montserrat"/>
              </a:rPr>
              <a:t>Tessitura’s Early Career </a:t>
            </a:r>
            <a:br>
              <a:rPr lang="en-US" sz="3200" b="1" i="0" u="none" strike="noStrike" cap="none">
                <a:solidFill>
                  <a:srgbClr val="303926"/>
                </a:solidFill>
                <a:latin typeface="Montserrat"/>
                <a:ea typeface="Montserrat"/>
                <a:cs typeface="Montserrat"/>
                <a:sym typeface="Montserrat"/>
              </a:rPr>
            </a:br>
            <a:r>
              <a:rPr lang="en-US" sz="3200" b="1" i="0" u="none" strike="noStrike" cap="none">
                <a:solidFill>
                  <a:srgbClr val="303926"/>
                </a:solidFill>
                <a:latin typeface="Montserrat"/>
                <a:ea typeface="Montserrat"/>
                <a:cs typeface="Montserrat"/>
                <a:sym typeface="Montserrat"/>
              </a:rPr>
              <a:t>Development Program</a:t>
            </a:r>
            <a:br>
              <a:rPr lang="en-US" sz="3200" b="1" i="0" u="none" strike="noStrike" cap="none">
                <a:solidFill>
                  <a:srgbClr val="303926"/>
                </a:solidFill>
                <a:latin typeface="Montserrat"/>
                <a:ea typeface="Montserrat"/>
                <a:cs typeface="Montserrat"/>
                <a:sym typeface="Montserrat"/>
              </a:rPr>
            </a:br>
            <a:r>
              <a:rPr lang="en-US" sz="3200" b="0" i="0" u="none" strike="noStrike" cap="none">
                <a:solidFill>
                  <a:srgbClr val="303926"/>
                </a:solidFill>
                <a:latin typeface="Montserrat"/>
                <a:ea typeface="Montserrat"/>
                <a:cs typeface="Montserrat"/>
                <a:sym typeface="Montserrat"/>
              </a:rPr>
              <a:t>tessituranetwork.com/Support/</a:t>
            </a:r>
            <a:br>
              <a:rPr lang="en-US" sz="3200" b="0" i="0" u="none" strike="noStrike" cap="none">
                <a:solidFill>
                  <a:srgbClr val="303926"/>
                </a:solidFill>
                <a:latin typeface="Montserrat"/>
                <a:ea typeface="Montserrat"/>
                <a:cs typeface="Montserrat"/>
                <a:sym typeface="Montserrat"/>
              </a:rPr>
            </a:br>
            <a:r>
              <a:rPr lang="en-US" sz="3200" b="0" i="0" u="none" strike="noStrike" cap="none">
                <a:solidFill>
                  <a:srgbClr val="303926"/>
                </a:solidFill>
                <a:latin typeface="Montserrat"/>
                <a:ea typeface="Montserrat"/>
                <a:cs typeface="Montserrat"/>
                <a:sym typeface="Montserrat"/>
              </a:rPr>
              <a:t>Training/Early-Career-Development</a:t>
            </a:r>
            <a:endParaRPr sz="3200" b="0" i="0" u="none" strike="noStrike" cap="none">
              <a:solidFill>
                <a:srgbClr val="303926"/>
              </a:solidFill>
              <a:latin typeface="Montserrat"/>
              <a:ea typeface="Montserrat"/>
              <a:cs typeface="Montserrat"/>
              <a:sym typeface="Montserrat"/>
            </a:endParaRPr>
          </a:p>
        </p:txBody>
      </p:sp>
      <p:sp>
        <p:nvSpPr>
          <p:cNvPr id="516" name="Google Shape;516;g13fa7f15647_0_0"/>
          <p:cNvSpPr txBox="1"/>
          <p:nvPr/>
        </p:nvSpPr>
        <p:spPr>
          <a:xfrm>
            <a:off x="8823375" y="2495588"/>
            <a:ext cx="9281700" cy="181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3200"/>
              <a:buFont typeface="Arial"/>
              <a:buNone/>
            </a:pPr>
            <a:r>
              <a:rPr lang="en-US" sz="3200" b="1" i="0" u="none" strike="noStrike" cap="none">
                <a:solidFill>
                  <a:srgbClr val="303926"/>
                </a:solidFill>
                <a:latin typeface="Montserrat"/>
                <a:ea typeface="Montserrat"/>
                <a:cs typeface="Montserrat"/>
                <a:sym typeface="Montserrat"/>
              </a:rPr>
              <a:t>Decolonizing Wealth: Indigenous </a:t>
            </a:r>
            <a:br>
              <a:rPr lang="en-US" sz="3200" b="1" i="0" u="none" strike="noStrike" cap="none">
                <a:solidFill>
                  <a:srgbClr val="303926"/>
                </a:solidFill>
                <a:latin typeface="Montserrat"/>
                <a:ea typeface="Montserrat"/>
                <a:cs typeface="Montserrat"/>
                <a:sym typeface="Montserrat"/>
              </a:rPr>
            </a:br>
            <a:r>
              <a:rPr lang="en-US" sz="3200" b="1" i="0" u="none" strike="noStrike" cap="none">
                <a:solidFill>
                  <a:srgbClr val="303926"/>
                </a:solidFill>
                <a:latin typeface="Montserrat"/>
                <a:ea typeface="Montserrat"/>
                <a:cs typeface="Montserrat"/>
                <a:sym typeface="Montserrat"/>
              </a:rPr>
              <a:t>Wisdom to Heal Divides &amp; Restore Balance</a:t>
            </a:r>
            <a:br>
              <a:rPr lang="en-US" sz="3200" b="1" i="0" u="none" strike="noStrike" cap="none">
                <a:solidFill>
                  <a:srgbClr val="303926"/>
                </a:solidFill>
                <a:latin typeface="Montserrat"/>
                <a:ea typeface="Montserrat"/>
                <a:cs typeface="Montserrat"/>
                <a:sym typeface="Montserrat"/>
              </a:rPr>
            </a:br>
            <a:r>
              <a:rPr lang="en-US" sz="3200" b="0" i="0" u="none" strike="noStrike" cap="none">
                <a:solidFill>
                  <a:srgbClr val="303926"/>
                </a:solidFill>
                <a:latin typeface="Montserrat"/>
                <a:ea typeface="Montserrat"/>
                <a:cs typeface="Montserrat"/>
                <a:sym typeface="Montserrat"/>
              </a:rPr>
              <a:t>Edgar Villanueva</a:t>
            </a:r>
            <a:endParaRPr sz="3200" b="0" i="0" u="none" strike="noStrike" cap="none">
              <a:solidFill>
                <a:srgbClr val="303926"/>
              </a:solidFill>
              <a:latin typeface="Montserrat"/>
              <a:ea typeface="Montserrat"/>
              <a:cs typeface="Montserrat"/>
              <a:sym typeface="Montserrat"/>
            </a:endParaRPr>
          </a:p>
        </p:txBody>
      </p:sp>
      <p:sp>
        <p:nvSpPr>
          <p:cNvPr id="517" name="Google Shape;517;g13fa7f15647_0_0"/>
          <p:cNvSpPr txBox="1"/>
          <p:nvPr/>
        </p:nvSpPr>
        <p:spPr>
          <a:xfrm>
            <a:off x="8823375" y="6490950"/>
            <a:ext cx="9281700" cy="1243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3200"/>
              <a:buFont typeface="Arial"/>
              <a:buNone/>
            </a:pPr>
            <a:r>
              <a:rPr lang="en-US" sz="3200" b="1" i="0" u="none" strike="noStrike" cap="none">
                <a:solidFill>
                  <a:srgbClr val="303926"/>
                </a:solidFill>
                <a:latin typeface="Montserrat"/>
                <a:ea typeface="Montserrat"/>
                <a:cs typeface="Montserrat"/>
                <a:sym typeface="Montserrat"/>
              </a:rPr>
              <a:t>Nonprofit AF</a:t>
            </a:r>
            <a:br>
              <a:rPr lang="en-US" sz="3200" b="1" i="0" u="none" strike="noStrike" cap="none">
                <a:solidFill>
                  <a:srgbClr val="303926"/>
                </a:solidFill>
                <a:latin typeface="Montserrat"/>
                <a:ea typeface="Montserrat"/>
                <a:cs typeface="Montserrat"/>
                <a:sym typeface="Montserrat"/>
              </a:rPr>
            </a:br>
            <a:r>
              <a:rPr lang="en-US" sz="3200" b="0" i="0" u="none" strike="noStrike" cap="none">
                <a:solidFill>
                  <a:srgbClr val="303926"/>
                </a:solidFill>
                <a:latin typeface="Montserrat"/>
                <a:ea typeface="Montserrat"/>
                <a:cs typeface="Montserrat"/>
                <a:sym typeface="Montserrat"/>
              </a:rPr>
              <a:t>Vu Le</a:t>
            </a:r>
            <a:endParaRPr sz="3200" b="1" i="0" u="none" strike="noStrike" cap="none">
              <a:solidFill>
                <a:srgbClr val="303926"/>
              </a:solidFill>
              <a:latin typeface="Montserrat"/>
              <a:ea typeface="Montserrat"/>
              <a:cs typeface="Montserrat"/>
              <a:sym typeface="Montserrat"/>
            </a:endParaRPr>
          </a:p>
        </p:txBody>
      </p:sp>
      <p:sp>
        <p:nvSpPr>
          <p:cNvPr id="518" name="Google Shape;518;g13fa7f15647_0_0"/>
          <p:cNvSpPr txBox="1"/>
          <p:nvPr/>
        </p:nvSpPr>
        <p:spPr>
          <a:xfrm>
            <a:off x="8823375" y="8022900"/>
            <a:ext cx="9281700" cy="181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3200"/>
              <a:buFont typeface="Arial"/>
              <a:buNone/>
            </a:pPr>
            <a:r>
              <a:rPr lang="en-US" sz="3200" b="1" i="0" u="none" strike="noStrike" cap="none">
                <a:solidFill>
                  <a:srgbClr val="303926"/>
                </a:solidFill>
                <a:latin typeface="Montserrat"/>
                <a:ea typeface="Montserrat"/>
                <a:cs typeface="Montserrat"/>
                <a:sym typeface="Montserrat"/>
              </a:rPr>
              <a:t>The Silo Effect: The Peril of Expertise and the Promise of Breaking Down Barriers</a:t>
            </a:r>
            <a:br>
              <a:rPr lang="en-US" sz="3200" b="1" i="0" u="none" strike="noStrike" cap="none">
                <a:solidFill>
                  <a:srgbClr val="303926"/>
                </a:solidFill>
                <a:latin typeface="Montserrat"/>
                <a:ea typeface="Montserrat"/>
                <a:cs typeface="Montserrat"/>
                <a:sym typeface="Montserrat"/>
              </a:rPr>
            </a:br>
            <a:r>
              <a:rPr lang="en-US" sz="3200" b="0" i="0" u="none" strike="noStrike" cap="none">
                <a:solidFill>
                  <a:srgbClr val="303926"/>
                </a:solidFill>
                <a:latin typeface="Montserrat"/>
                <a:ea typeface="Montserrat"/>
                <a:cs typeface="Montserrat"/>
                <a:sym typeface="Montserrat"/>
              </a:rPr>
              <a:t>Gillian Tett</a:t>
            </a:r>
            <a:endParaRPr sz="3200" b="1" i="0" u="none" strike="noStrike" cap="none">
              <a:solidFill>
                <a:srgbClr val="303926"/>
              </a:solidFill>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522"/>
        <p:cNvGrpSpPr/>
        <p:nvPr/>
      </p:nvGrpSpPr>
      <p:grpSpPr>
        <a:xfrm>
          <a:off x="0" y="0"/>
          <a:ext cx="0" cy="0"/>
          <a:chOff x="0" y="0"/>
          <a:chExt cx="0" cy="0"/>
        </a:xfrm>
      </p:grpSpPr>
      <p:pic>
        <p:nvPicPr>
          <p:cNvPr id="523" name="Google Shape;523;g13fa7f15647_0_11"/>
          <p:cNvPicPr preferRelativeResize="0"/>
          <p:nvPr/>
        </p:nvPicPr>
        <p:blipFill rotWithShape="1">
          <a:blip r:embed="rId3">
            <a:alphaModFix/>
          </a:blip>
          <a:srcRect/>
          <a:stretch/>
        </p:blipFill>
        <p:spPr>
          <a:xfrm>
            <a:off x="603900" y="2165500"/>
            <a:ext cx="1265374" cy="1265374"/>
          </a:xfrm>
          <a:prstGeom prst="rect">
            <a:avLst/>
          </a:prstGeom>
          <a:noFill/>
          <a:ln>
            <a:noFill/>
          </a:ln>
        </p:spPr>
      </p:pic>
      <p:sp>
        <p:nvSpPr>
          <p:cNvPr id="524" name="Google Shape;524;g13fa7f15647_0_11"/>
          <p:cNvSpPr txBox="1"/>
          <p:nvPr/>
        </p:nvSpPr>
        <p:spPr>
          <a:xfrm>
            <a:off x="605778" y="421005"/>
            <a:ext cx="8217600" cy="1077300"/>
          </a:xfrm>
          <a:prstGeom prst="rect">
            <a:avLst/>
          </a:prstGeom>
          <a:noFill/>
          <a:ln>
            <a:noFill/>
          </a:ln>
        </p:spPr>
        <p:txBody>
          <a:bodyPr spcFirstLastPara="1" wrap="square" lIns="0" tIns="0" rIns="0" bIns="0" anchor="t" anchorCtr="0">
            <a:spAutoFit/>
          </a:bodyPr>
          <a:lstStyle/>
          <a:p>
            <a:pPr marL="0" marR="0" lvl="0" indent="0" algn="l" rtl="0">
              <a:lnSpc>
                <a:spcPct val="129004"/>
              </a:lnSpc>
              <a:spcBef>
                <a:spcPts val="0"/>
              </a:spcBef>
              <a:spcAft>
                <a:spcPts val="0"/>
              </a:spcAft>
              <a:buClr>
                <a:srgbClr val="000000"/>
              </a:buClr>
              <a:buSzPts val="6999"/>
              <a:buFont typeface="Arial"/>
              <a:buNone/>
            </a:pPr>
            <a:r>
              <a:rPr lang="en-US" sz="6999" b="1" i="0" u="none" strike="noStrike" cap="none">
                <a:solidFill>
                  <a:srgbClr val="303926"/>
                </a:solidFill>
                <a:latin typeface="Playfair Display SC"/>
                <a:ea typeface="Playfair Display SC"/>
                <a:cs typeface="Playfair Display SC"/>
                <a:sym typeface="Playfair Display SC"/>
              </a:rPr>
              <a:t>Resources:</a:t>
            </a:r>
            <a:endParaRPr sz="1400" b="1" i="0" u="none" strike="noStrike" cap="none">
              <a:solidFill>
                <a:srgbClr val="000000"/>
              </a:solidFill>
              <a:latin typeface="Playfair Display SC"/>
              <a:ea typeface="Playfair Display SC"/>
              <a:cs typeface="Playfair Display SC"/>
              <a:sym typeface="Playfair Display SC"/>
            </a:endParaRPr>
          </a:p>
        </p:txBody>
      </p:sp>
      <p:sp>
        <p:nvSpPr>
          <p:cNvPr id="525" name="Google Shape;525;g13fa7f15647_0_11"/>
          <p:cNvSpPr txBox="1"/>
          <p:nvPr/>
        </p:nvSpPr>
        <p:spPr>
          <a:xfrm>
            <a:off x="9091425" y="2031900"/>
            <a:ext cx="8747400" cy="1662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303926"/>
                </a:solidFill>
                <a:latin typeface="Montserrat"/>
                <a:ea typeface="Montserrat"/>
                <a:cs typeface="Montserrat"/>
                <a:sym typeface="Montserrat"/>
              </a:rPr>
              <a:t>Tessitura’s DEIA Learning Series</a:t>
            </a:r>
            <a:br>
              <a:rPr lang="en-US" sz="3200" b="1" i="0" u="none" strike="noStrike" cap="none">
                <a:solidFill>
                  <a:srgbClr val="303926"/>
                </a:solidFill>
                <a:latin typeface="Montserrat"/>
                <a:ea typeface="Montserrat"/>
                <a:cs typeface="Montserrat"/>
                <a:sym typeface="Montserrat"/>
              </a:rPr>
            </a:br>
            <a:r>
              <a:rPr lang="en-US" sz="3200" b="0" i="0" u="none" strike="noStrike" cap="none">
                <a:solidFill>
                  <a:srgbClr val="303926"/>
                </a:solidFill>
                <a:latin typeface="Montserrat"/>
                <a:ea typeface="Montserrat"/>
                <a:cs typeface="Montserrat"/>
                <a:sym typeface="Montserrat"/>
              </a:rPr>
              <a:t>tessituranetwork.com/Support/Resources/Videos</a:t>
            </a:r>
            <a:endParaRPr sz="3200" b="0" i="0" u="none" strike="noStrike" cap="none">
              <a:solidFill>
                <a:srgbClr val="303926"/>
              </a:solidFill>
              <a:latin typeface="Montserrat"/>
              <a:ea typeface="Montserrat"/>
              <a:cs typeface="Montserrat"/>
              <a:sym typeface="Montserrat"/>
            </a:endParaRPr>
          </a:p>
        </p:txBody>
      </p:sp>
      <p:sp>
        <p:nvSpPr>
          <p:cNvPr id="526" name="Google Shape;526;g13fa7f15647_0_11"/>
          <p:cNvSpPr txBox="1"/>
          <p:nvPr/>
        </p:nvSpPr>
        <p:spPr>
          <a:xfrm>
            <a:off x="2443723" y="2582700"/>
            <a:ext cx="6647700" cy="846300"/>
          </a:xfrm>
          <a:prstGeom prst="rect">
            <a:avLst/>
          </a:prstGeom>
          <a:noFill/>
          <a:ln>
            <a:noFill/>
          </a:ln>
        </p:spPr>
        <p:txBody>
          <a:bodyPr spcFirstLastPara="1" wrap="square" lIns="0" tIns="0" rIns="0" bIns="0" anchor="t" anchorCtr="0">
            <a:spAutoFit/>
          </a:bodyPr>
          <a:lstStyle/>
          <a:p>
            <a:pPr marL="0" marR="0" lvl="0" indent="0" algn="l" rtl="0">
              <a:lnSpc>
                <a:spcPct val="129005"/>
              </a:lnSpc>
              <a:spcBef>
                <a:spcPts val="0"/>
              </a:spcBef>
              <a:spcAft>
                <a:spcPts val="0"/>
              </a:spcAft>
              <a:buClr>
                <a:srgbClr val="000000"/>
              </a:buClr>
              <a:buSzPts val="5499"/>
              <a:buFont typeface="Arial"/>
              <a:buNone/>
            </a:pPr>
            <a:r>
              <a:rPr lang="en-US" sz="5499" b="0" i="0" u="none" strike="noStrike" cap="none">
                <a:solidFill>
                  <a:srgbClr val="303926"/>
                </a:solidFill>
                <a:latin typeface="Montserrat Medium"/>
                <a:ea typeface="Montserrat Medium"/>
                <a:cs typeface="Montserrat Medium"/>
                <a:sym typeface="Montserrat Medium"/>
              </a:rPr>
              <a:t>LISTENING</a:t>
            </a:r>
            <a:endParaRPr sz="1400" b="0" i="0" u="none" strike="noStrike" cap="none">
              <a:solidFill>
                <a:srgbClr val="000000"/>
              </a:solidFill>
              <a:latin typeface="Montserrat Medium"/>
              <a:ea typeface="Montserrat Medium"/>
              <a:cs typeface="Montserrat Medium"/>
              <a:sym typeface="Montserrat Medium"/>
            </a:endParaRPr>
          </a:p>
        </p:txBody>
      </p:sp>
      <p:sp>
        <p:nvSpPr>
          <p:cNvPr id="527" name="Google Shape;527;g13fa7f15647_0_11"/>
          <p:cNvSpPr txBox="1"/>
          <p:nvPr/>
        </p:nvSpPr>
        <p:spPr>
          <a:xfrm>
            <a:off x="10754473" y="1058700"/>
            <a:ext cx="6647700" cy="846300"/>
          </a:xfrm>
          <a:prstGeom prst="rect">
            <a:avLst/>
          </a:prstGeom>
          <a:noFill/>
          <a:ln>
            <a:noFill/>
          </a:ln>
        </p:spPr>
        <p:txBody>
          <a:bodyPr spcFirstLastPara="1" wrap="square" lIns="0" tIns="0" rIns="0" bIns="0" anchor="t" anchorCtr="0">
            <a:spAutoFit/>
          </a:bodyPr>
          <a:lstStyle/>
          <a:p>
            <a:pPr marL="0" marR="0" lvl="0" indent="0" algn="l" rtl="0">
              <a:lnSpc>
                <a:spcPct val="129005"/>
              </a:lnSpc>
              <a:spcBef>
                <a:spcPts val="0"/>
              </a:spcBef>
              <a:spcAft>
                <a:spcPts val="0"/>
              </a:spcAft>
              <a:buClr>
                <a:srgbClr val="000000"/>
              </a:buClr>
              <a:buSzPts val="5499"/>
              <a:buFont typeface="Arial"/>
              <a:buNone/>
            </a:pPr>
            <a:r>
              <a:rPr lang="en-US" sz="5499" b="0" i="0" u="none" strike="noStrike" cap="none">
                <a:solidFill>
                  <a:srgbClr val="303926"/>
                </a:solidFill>
                <a:latin typeface="Montserrat Medium"/>
                <a:ea typeface="Montserrat Medium"/>
                <a:cs typeface="Montserrat Medium"/>
                <a:sym typeface="Montserrat Medium"/>
              </a:rPr>
              <a:t>WATCHING</a:t>
            </a:r>
            <a:endParaRPr sz="1400" b="0" i="0" u="none" strike="noStrike" cap="none">
              <a:solidFill>
                <a:srgbClr val="000000"/>
              </a:solidFill>
              <a:latin typeface="Montserrat Medium"/>
              <a:ea typeface="Montserrat Medium"/>
              <a:cs typeface="Montserrat Medium"/>
              <a:sym typeface="Montserrat Medium"/>
            </a:endParaRPr>
          </a:p>
        </p:txBody>
      </p:sp>
      <p:pic>
        <p:nvPicPr>
          <p:cNvPr id="528" name="Google Shape;528;g13fa7f15647_0_11"/>
          <p:cNvPicPr preferRelativeResize="0"/>
          <p:nvPr/>
        </p:nvPicPr>
        <p:blipFill rotWithShape="1">
          <a:blip r:embed="rId4">
            <a:alphaModFix/>
          </a:blip>
          <a:srcRect/>
          <a:stretch/>
        </p:blipFill>
        <p:spPr>
          <a:xfrm>
            <a:off x="9091425" y="641500"/>
            <a:ext cx="1265374" cy="1265374"/>
          </a:xfrm>
          <a:prstGeom prst="rect">
            <a:avLst/>
          </a:prstGeom>
          <a:noFill/>
          <a:ln>
            <a:noFill/>
          </a:ln>
        </p:spPr>
      </p:pic>
      <p:sp>
        <p:nvSpPr>
          <p:cNvPr id="529" name="Google Shape;529;g13fa7f15647_0_11"/>
          <p:cNvSpPr txBox="1"/>
          <p:nvPr/>
        </p:nvSpPr>
        <p:spPr>
          <a:xfrm>
            <a:off x="528100" y="3816525"/>
            <a:ext cx="8747400" cy="116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303926"/>
                </a:solidFill>
                <a:latin typeface="Montserrat"/>
                <a:ea typeface="Montserrat"/>
                <a:cs typeface="Montserrat"/>
                <a:sym typeface="Montserrat"/>
              </a:rPr>
              <a:t>CI to Eye</a:t>
            </a:r>
            <a:br>
              <a:rPr lang="en-US" sz="3200" b="1" i="0" u="none" strike="noStrike" cap="none">
                <a:solidFill>
                  <a:srgbClr val="303926"/>
                </a:solidFill>
                <a:latin typeface="Montserrat"/>
                <a:ea typeface="Montserrat"/>
                <a:cs typeface="Montserrat"/>
                <a:sym typeface="Montserrat"/>
              </a:rPr>
            </a:br>
            <a:r>
              <a:rPr lang="en-US" sz="3200" b="0" i="0" u="none" strike="noStrike" cap="none">
                <a:solidFill>
                  <a:srgbClr val="303926"/>
                </a:solidFill>
                <a:latin typeface="Montserrat"/>
                <a:ea typeface="Montserrat"/>
                <a:cs typeface="Montserrat"/>
                <a:sym typeface="Montserrat"/>
              </a:rPr>
              <a:t>Capacity Interactive</a:t>
            </a:r>
            <a:endParaRPr sz="3200" b="0" i="0" u="none" strike="noStrike" cap="none">
              <a:solidFill>
                <a:srgbClr val="303926"/>
              </a:solidFill>
              <a:latin typeface="Montserrat"/>
              <a:ea typeface="Montserrat"/>
              <a:cs typeface="Montserrat"/>
              <a:sym typeface="Montserrat"/>
            </a:endParaRPr>
          </a:p>
        </p:txBody>
      </p:sp>
      <p:sp>
        <p:nvSpPr>
          <p:cNvPr id="530" name="Google Shape;530;g13fa7f15647_0_11"/>
          <p:cNvSpPr txBox="1"/>
          <p:nvPr/>
        </p:nvSpPr>
        <p:spPr>
          <a:xfrm>
            <a:off x="528100" y="5294400"/>
            <a:ext cx="8747400" cy="116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303926"/>
                </a:solidFill>
                <a:latin typeface="Montserrat"/>
                <a:ea typeface="Montserrat"/>
                <a:cs typeface="Montserrat"/>
                <a:sym typeface="Montserrat"/>
              </a:rPr>
              <a:t>From The Suggestion Box</a:t>
            </a:r>
            <a:br>
              <a:rPr lang="en-US" sz="3200" b="1" i="0" u="none" strike="noStrike" cap="none">
                <a:solidFill>
                  <a:srgbClr val="303926"/>
                </a:solidFill>
                <a:latin typeface="Montserrat"/>
                <a:ea typeface="Montserrat"/>
                <a:cs typeface="Montserrat"/>
                <a:sym typeface="Montserrat"/>
              </a:rPr>
            </a:br>
            <a:r>
              <a:rPr lang="en-US" sz="3200" b="0" i="0" u="none" strike="noStrike" cap="none">
                <a:solidFill>
                  <a:srgbClr val="303926"/>
                </a:solidFill>
                <a:latin typeface="Montserrat"/>
                <a:ea typeface="Montserrat"/>
                <a:cs typeface="Montserrat"/>
                <a:sym typeface="Montserrat"/>
              </a:rPr>
              <a:t>Nicole R. Smith</a:t>
            </a:r>
            <a:endParaRPr sz="3200" b="0" i="0" u="none" strike="noStrike" cap="none">
              <a:solidFill>
                <a:srgbClr val="303926"/>
              </a:solidFill>
              <a:latin typeface="Montserrat"/>
              <a:ea typeface="Montserrat"/>
              <a:cs typeface="Montserrat"/>
              <a:sym typeface="Montserrat"/>
            </a:endParaRPr>
          </a:p>
        </p:txBody>
      </p:sp>
      <p:sp>
        <p:nvSpPr>
          <p:cNvPr id="531" name="Google Shape;531;g13fa7f15647_0_11"/>
          <p:cNvSpPr txBox="1"/>
          <p:nvPr/>
        </p:nvSpPr>
        <p:spPr>
          <a:xfrm>
            <a:off x="9091425" y="3619275"/>
            <a:ext cx="8747400" cy="1662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303926"/>
                </a:solidFill>
                <a:latin typeface="Montserrat"/>
                <a:ea typeface="Montserrat"/>
                <a:cs typeface="Montserrat"/>
                <a:sym typeface="Montserrat"/>
              </a:rPr>
              <a:t>Diversity and Inclusion in Marketing: Inclusive Language for Marketers</a:t>
            </a:r>
            <a:endParaRPr sz="3200" b="1" i="0" u="none" strike="noStrike" cap="none">
              <a:solidFill>
                <a:srgbClr val="303926"/>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303926"/>
                </a:solidFill>
                <a:latin typeface="Montserrat"/>
                <a:ea typeface="Montserrat"/>
                <a:cs typeface="Montserrat"/>
                <a:sym typeface="Montserrat"/>
              </a:rPr>
              <a:t>LinkedIn Learning</a:t>
            </a:r>
            <a:endParaRPr sz="3200" b="0" i="0" u="none" strike="noStrike" cap="none">
              <a:solidFill>
                <a:srgbClr val="303926"/>
              </a:solidFill>
              <a:latin typeface="Montserrat"/>
              <a:ea typeface="Montserrat"/>
              <a:cs typeface="Montserrat"/>
              <a:sym typeface="Montserrat"/>
            </a:endParaRPr>
          </a:p>
        </p:txBody>
      </p:sp>
      <p:sp>
        <p:nvSpPr>
          <p:cNvPr id="532" name="Google Shape;532;g13fa7f15647_0_11"/>
          <p:cNvSpPr txBox="1"/>
          <p:nvPr/>
        </p:nvSpPr>
        <p:spPr>
          <a:xfrm>
            <a:off x="605775" y="6772275"/>
            <a:ext cx="8747400" cy="116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303926"/>
                </a:solidFill>
                <a:latin typeface="Montserrat"/>
                <a:ea typeface="Montserrat"/>
                <a:cs typeface="Montserrat"/>
                <a:sym typeface="Montserrat"/>
              </a:rPr>
              <a:t>HBR IdeaCast</a:t>
            </a:r>
            <a:br>
              <a:rPr lang="en-US" sz="3200" b="1" i="0" u="none" strike="noStrike" cap="none">
                <a:solidFill>
                  <a:srgbClr val="303926"/>
                </a:solidFill>
                <a:latin typeface="Montserrat"/>
                <a:ea typeface="Montserrat"/>
                <a:cs typeface="Montserrat"/>
                <a:sym typeface="Montserrat"/>
              </a:rPr>
            </a:br>
            <a:r>
              <a:rPr lang="en-US" sz="3200" b="0" i="0" u="none" strike="noStrike" cap="none">
                <a:solidFill>
                  <a:srgbClr val="303926"/>
                </a:solidFill>
                <a:latin typeface="Montserrat"/>
                <a:ea typeface="Montserrat"/>
                <a:cs typeface="Montserrat"/>
                <a:sym typeface="Montserrat"/>
              </a:rPr>
              <a:t>Harvard Business Review</a:t>
            </a:r>
            <a:endParaRPr sz="3200" b="0" i="0" u="none" strike="noStrike" cap="none">
              <a:solidFill>
                <a:srgbClr val="303926"/>
              </a:solidFill>
              <a:latin typeface="Montserrat"/>
              <a:ea typeface="Montserrat"/>
              <a:cs typeface="Montserrat"/>
              <a:sym typeface="Montserrat"/>
            </a:endParaRPr>
          </a:p>
        </p:txBody>
      </p:sp>
      <p:sp>
        <p:nvSpPr>
          <p:cNvPr id="533" name="Google Shape;533;g13fa7f15647_0_11"/>
          <p:cNvSpPr txBox="1"/>
          <p:nvPr/>
        </p:nvSpPr>
        <p:spPr>
          <a:xfrm>
            <a:off x="10754474" y="5859025"/>
            <a:ext cx="3475200" cy="846300"/>
          </a:xfrm>
          <a:prstGeom prst="rect">
            <a:avLst/>
          </a:prstGeom>
          <a:noFill/>
          <a:ln>
            <a:noFill/>
          </a:ln>
        </p:spPr>
        <p:txBody>
          <a:bodyPr spcFirstLastPara="1" wrap="square" lIns="0" tIns="0" rIns="0" bIns="0" anchor="t" anchorCtr="0">
            <a:spAutoFit/>
          </a:bodyPr>
          <a:lstStyle/>
          <a:p>
            <a:pPr marL="0" marR="0" lvl="0" indent="0" algn="l" rtl="0">
              <a:lnSpc>
                <a:spcPct val="129005"/>
              </a:lnSpc>
              <a:spcBef>
                <a:spcPts val="0"/>
              </a:spcBef>
              <a:spcAft>
                <a:spcPts val="0"/>
              </a:spcAft>
              <a:buClr>
                <a:srgbClr val="000000"/>
              </a:buClr>
              <a:buSzPts val="5499"/>
              <a:buFont typeface="Arial"/>
              <a:buNone/>
            </a:pPr>
            <a:r>
              <a:rPr lang="en-US" sz="5499" b="0" i="0" u="none" strike="noStrike" cap="none">
                <a:solidFill>
                  <a:srgbClr val="303926"/>
                </a:solidFill>
                <a:latin typeface="Montserrat Medium"/>
                <a:ea typeface="Montserrat Medium"/>
                <a:cs typeface="Montserrat Medium"/>
                <a:sym typeface="Montserrat Medium"/>
              </a:rPr>
              <a:t>TOOLS</a:t>
            </a:r>
            <a:endParaRPr sz="5499" b="0" i="0" u="none" strike="noStrike" cap="none">
              <a:solidFill>
                <a:srgbClr val="303926"/>
              </a:solidFill>
              <a:latin typeface="Montserrat Medium"/>
              <a:ea typeface="Montserrat Medium"/>
              <a:cs typeface="Montserrat Medium"/>
              <a:sym typeface="Montserrat Medium"/>
            </a:endParaRPr>
          </a:p>
        </p:txBody>
      </p:sp>
      <p:pic>
        <p:nvPicPr>
          <p:cNvPr id="534" name="Google Shape;534;g13fa7f15647_0_11"/>
          <p:cNvPicPr preferRelativeResize="0"/>
          <p:nvPr/>
        </p:nvPicPr>
        <p:blipFill rotWithShape="1">
          <a:blip r:embed="rId5">
            <a:alphaModFix/>
          </a:blip>
          <a:srcRect/>
          <a:stretch/>
        </p:blipFill>
        <p:spPr>
          <a:xfrm>
            <a:off x="9139274" y="5535625"/>
            <a:ext cx="1169699" cy="1169699"/>
          </a:xfrm>
          <a:prstGeom prst="rect">
            <a:avLst/>
          </a:prstGeom>
          <a:noFill/>
          <a:ln>
            <a:noFill/>
          </a:ln>
        </p:spPr>
      </p:pic>
      <p:sp>
        <p:nvSpPr>
          <p:cNvPr id="535" name="Google Shape;535;g13fa7f15647_0_11"/>
          <p:cNvSpPr txBox="1"/>
          <p:nvPr/>
        </p:nvSpPr>
        <p:spPr>
          <a:xfrm>
            <a:off x="9091425" y="6877825"/>
            <a:ext cx="8747400" cy="116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303926"/>
                </a:solidFill>
                <a:latin typeface="Montserrat"/>
                <a:ea typeface="Montserrat"/>
                <a:cs typeface="Montserrat"/>
                <a:sym typeface="Montserrat"/>
              </a:rPr>
              <a:t>Color Contrast Checker</a:t>
            </a:r>
            <a:endParaRPr sz="3200" b="1" i="0" u="none" strike="noStrike" cap="none">
              <a:solidFill>
                <a:srgbClr val="303926"/>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303926"/>
                </a:solidFill>
                <a:latin typeface="Montserrat"/>
                <a:ea typeface="Montserrat"/>
                <a:cs typeface="Montserrat"/>
                <a:sym typeface="Montserrat"/>
              </a:rPr>
              <a:t>webaim.org/resources/contrastchecker/</a:t>
            </a:r>
            <a:endParaRPr sz="3200" b="0" i="0" u="none" strike="noStrike" cap="none">
              <a:solidFill>
                <a:srgbClr val="303926"/>
              </a:solidFill>
              <a:latin typeface="Montserrat"/>
              <a:ea typeface="Montserrat"/>
              <a:cs typeface="Montserrat"/>
              <a:sym typeface="Montserrat"/>
            </a:endParaRPr>
          </a:p>
        </p:txBody>
      </p:sp>
      <p:sp>
        <p:nvSpPr>
          <p:cNvPr id="536" name="Google Shape;536;g13fa7f15647_0_11"/>
          <p:cNvSpPr txBox="1"/>
          <p:nvPr/>
        </p:nvSpPr>
        <p:spPr>
          <a:xfrm>
            <a:off x="9139275" y="7971325"/>
            <a:ext cx="8747400" cy="116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303926"/>
                </a:solidFill>
                <a:latin typeface="Montserrat"/>
                <a:ea typeface="Montserrat"/>
                <a:cs typeface="Montserrat"/>
                <a:sym typeface="Montserrat"/>
              </a:rPr>
              <a:t>Website Accessibility Evaluation Tool</a:t>
            </a:r>
            <a:endParaRPr sz="3200" b="1" i="0" u="none" strike="noStrike" cap="none">
              <a:solidFill>
                <a:srgbClr val="303926"/>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303926"/>
                </a:solidFill>
                <a:latin typeface="Montserrat"/>
                <a:ea typeface="Montserrat"/>
                <a:cs typeface="Montserrat"/>
                <a:sym typeface="Montserrat"/>
              </a:rPr>
              <a:t>wave.webaim.org/</a:t>
            </a:r>
            <a:endParaRPr sz="3200" b="0" i="0" u="none" strike="noStrike" cap="none">
              <a:solidFill>
                <a:srgbClr val="303926"/>
              </a:solidFill>
              <a:latin typeface="Montserrat"/>
              <a:ea typeface="Montserrat"/>
              <a:cs typeface="Montserrat"/>
              <a:sym typeface="Montserrat"/>
            </a:endParaRPr>
          </a:p>
        </p:txBody>
      </p:sp>
      <p:sp>
        <p:nvSpPr>
          <p:cNvPr id="537" name="Google Shape;537;g13fa7f15647_0_11"/>
          <p:cNvSpPr txBox="1"/>
          <p:nvPr/>
        </p:nvSpPr>
        <p:spPr>
          <a:xfrm>
            <a:off x="9091425" y="9117300"/>
            <a:ext cx="8747400" cy="116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303926"/>
                </a:solidFill>
                <a:latin typeface="Montserrat"/>
                <a:ea typeface="Montserrat"/>
                <a:cs typeface="Montserrat"/>
                <a:sym typeface="Montserrat"/>
              </a:rPr>
              <a:t>Captions &amp; Translations</a:t>
            </a:r>
            <a:endParaRPr sz="3200" b="1" i="0" u="none" strike="noStrike" cap="none">
              <a:solidFill>
                <a:srgbClr val="303926"/>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303926"/>
                </a:solidFill>
                <a:latin typeface="Montserrat"/>
                <a:ea typeface="Montserrat"/>
                <a:cs typeface="Montserrat"/>
                <a:sym typeface="Montserrat"/>
              </a:rPr>
              <a:t>rev.com</a:t>
            </a:r>
            <a:endParaRPr sz="3200" b="0" i="0" u="none" strike="noStrike" cap="none">
              <a:solidFill>
                <a:srgbClr val="303926"/>
              </a:solidFill>
              <a:latin typeface="Montserrat"/>
              <a:ea typeface="Montserrat"/>
              <a:cs typeface="Montserrat"/>
              <a:sym typeface="Montserrat"/>
            </a:endParaRPr>
          </a:p>
        </p:txBody>
      </p:sp>
      <p:sp>
        <p:nvSpPr>
          <p:cNvPr id="538" name="Google Shape;538;g13fa7f15647_0_11"/>
          <p:cNvSpPr txBox="1"/>
          <p:nvPr/>
        </p:nvSpPr>
        <p:spPr>
          <a:xfrm>
            <a:off x="605775" y="8137725"/>
            <a:ext cx="8747400" cy="1662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303926"/>
                </a:solidFill>
                <a:latin typeface="Montserrat"/>
                <a:ea typeface="Montserrat"/>
                <a:cs typeface="Montserrat"/>
                <a:sym typeface="Montserrat"/>
              </a:rPr>
              <a:t>Arts. Work. Life.</a:t>
            </a:r>
            <a:br>
              <a:rPr lang="en-US" sz="3200" b="1" i="0" u="none" strike="noStrike" cap="none">
                <a:solidFill>
                  <a:srgbClr val="303926"/>
                </a:solidFill>
                <a:latin typeface="Montserrat"/>
                <a:ea typeface="Montserrat"/>
                <a:cs typeface="Montserrat"/>
                <a:sym typeface="Montserrat"/>
              </a:rPr>
            </a:br>
            <a:r>
              <a:rPr lang="en-US" sz="3200" b="0" i="0" u="none" strike="noStrike" cap="none">
                <a:solidFill>
                  <a:srgbClr val="303926"/>
                </a:solidFill>
                <a:latin typeface="Montserrat"/>
                <a:ea typeface="Montserrat"/>
                <a:cs typeface="Montserrat"/>
                <a:sym typeface="Montserrat"/>
              </a:rPr>
              <a:t>The Association of Performing Arts Professionals</a:t>
            </a:r>
            <a:endParaRPr sz="3200" b="0" i="0" u="none" strike="noStrike" cap="none">
              <a:solidFill>
                <a:srgbClr val="303926"/>
              </a:solidFill>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542"/>
        <p:cNvGrpSpPr/>
        <p:nvPr/>
      </p:nvGrpSpPr>
      <p:grpSpPr>
        <a:xfrm>
          <a:off x="0" y="0"/>
          <a:ext cx="0" cy="0"/>
          <a:chOff x="0" y="0"/>
          <a:chExt cx="0" cy="0"/>
        </a:xfrm>
      </p:grpSpPr>
      <p:sp>
        <p:nvSpPr>
          <p:cNvPr id="543" name="Google Shape;543;g13e5cfd034d_0_0"/>
          <p:cNvSpPr txBox="1"/>
          <p:nvPr/>
        </p:nvSpPr>
        <p:spPr>
          <a:xfrm>
            <a:off x="2672700" y="2083950"/>
            <a:ext cx="12942600" cy="6119100"/>
          </a:xfrm>
          <a:prstGeom prst="rect">
            <a:avLst/>
          </a:prstGeom>
          <a:noFill/>
          <a:ln>
            <a:noFill/>
          </a:ln>
        </p:spPr>
        <p:txBody>
          <a:bodyPr spcFirstLastPara="1" wrap="square" lIns="0" tIns="0" rIns="0" bIns="0" anchor="t" anchorCtr="0">
            <a:spAutoFit/>
          </a:bodyPr>
          <a:lstStyle/>
          <a:p>
            <a:pPr marL="0" marR="0" lvl="0" indent="0" algn="ctr" rtl="0">
              <a:lnSpc>
                <a:spcPct val="115000"/>
              </a:lnSpc>
              <a:spcBef>
                <a:spcPts val="0"/>
              </a:spcBef>
              <a:spcAft>
                <a:spcPts val="0"/>
              </a:spcAft>
              <a:buClr>
                <a:srgbClr val="000000"/>
              </a:buClr>
              <a:buSzPts val="7099"/>
              <a:buFont typeface="Arial"/>
              <a:buNone/>
            </a:pPr>
            <a:r>
              <a:rPr lang="en-US" sz="7099" b="1" i="0" u="none" strike="noStrike" cap="none">
                <a:solidFill>
                  <a:srgbClr val="303926"/>
                </a:solidFill>
                <a:latin typeface="Montserrat"/>
                <a:ea typeface="Montserrat"/>
                <a:cs typeface="Montserrat"/>
                <a:sym typeface="Montserrat"/>
              </a:rPr>
              <a:t>What are you doing at your organization to build diversity, equity, inclusion, and accessibility within your marketing strategy? </a:t>
            </a:r>
            <a:endParaRPr sz="1500" b="1"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03926"/>
        </a:solidFill>
        <a:effectLst/>
      </p:bgPr>
    </p:bg>
    <p:spTree>
      <p:nvGrpSpPr>
        <p:cNvPr id="1" name="Shape 109"/>
        <p:cNvGrpSpPr/>
        <p:nvPr/>
      </p:nvGrpSpPr>
      <p:grpSpPr>
        <a:xfrm>
          <a:off x="0" y="0"/>
          <a:ext cx="0" cy="0"/>
          <a:chOff x="0" y="0"/>
          <a:chExt cx="0" cy="0"/>
        </a:xfrm>
      </p:grpSpPr>
      <p:sp>
        <p:nvSpPr>
          <p:cNvPr id="110" name="Google Shape;110;g148b0eb836e_0_3"/>
          <p:cNvSpPr txBox="1"/>
          <p:nvPr/>
        </p:nvSpPr>
        <p:spPr>
          <a:xfrm>
            <a:off x="634825" y="385847"/>
            <a:ext cx="16073700" cy="11082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Clr>
                <a:srgbClr val="000000"/>
              </a:buClr>
              <a:buSzPts val="7200"/>
              <a:buFont typeface="Arial"/>
              <a:buNone/>
            </a:pPr>
            <a:r>
              <a:rPr lang="en-US" sz="7200" b="1" i="0" u="none" strike="noStrike" cap="none">
                <a:solidFill>
                  <a:srgbClr val="FFEBE9"/>
                </a:solidFill>
                <a:latin typeface="Playfair Display"/>
                <a:ea typeface="Playfair Display"/>
                <a:cs typeface="Playfair Display"/>
                <a:sym typeface="Playfair Display"/>
              </a:rPr>
              <a:t>In this session, you'll learn how to:</a:t>
            </a:r>
            <a:endParaRPr sz="1400" b="1" i="0" u="none" strike="noStrike" cap="none">
              <a:solidFill>
                <a:srgbClr val="000000"/>
              </a:solidFill>
              <a:latin typeface="Playfair Display"/>
              <a:ea typeface="Playfair Display"/>
              <a:cs typeface="Playfair Display"/>
              <a:sym typeface="Playfair Display"/>
            </a:endParaRPr>
          </a:p>
        </p:txBody>
      </p:sp>
      <p:sp>
        <p:nvSpPr>
          <p:cNvPr id="111" name="Google Shape;111;g148b0eb836e_0_3"/>
          <p:cNvSpPr txBox="1"/>
          <p:nvPr/>
        </p:nvSpPr>
        <p:spPr>
          <a:xfrm>
            <a:off x="1107190" y="1963458"/>
            <a:ext cx="16073700" cy="147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FFEBE9"/>
                </a:solidFill>
                <a:latin typeface="Montserrat"/>
                <a:ea typeface="Montserrat"/>
                <a:cs typeface="Montserrat"/>
                <a:sym typeface="Montserrat"/>
              </a:rPr>
              <a:t>1. Connect your organization's commitments to your strategies</a:t>
            </a:r>
            <a:endParaRPr sz="1400" b="0" i="0" u="none" strike="noStrike" cap="none">
              <a:solidFill>
                <a:srgbClr val="000000"/>
              </a:solidFill>
              <a:latin typeface="Montserrat"/>
              <a:ea typeface="Montserrat"/>
              <a:cs typeface="Montserrat"/>
              <a:sym typeface="Montserrat"/>
            </a:endParaRPr>
          </a:p>
        </p:txBody>
      </p:sp>
      <p:sp>
        <p:nvSpPr>
          <p:cNvPr id="112" name="Google Shape;112;g148b0eb836e_0_3"/>
          <p:cNvSpPr txBox="1"/>
          <p:nvPr/>
        </p:nvSpPr>
        <p:spPr>
          <a:xfrm>
            <a:off x="1107150" y="8619767"/>
            <a:ext cx="16073700" cy="11451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100"/>
              <a:buFont typeface="Arial"/>
              <a:buNone/>
            </a:pPr>
            <a:r>
              <a:rPr lang="en-US" sz="3100" b="0" i="1" u="none" strike="noStrike" cap="none">
                <a:solidFill>
                  <a:srgbClr val="FFEBE9"/>
                </a:solidFill>
                <a:latin typeface="Montserrat Light"/>
                <a:ea typeface="Montserrat Light"/>
                <a:cs typeface="Montserrat Light"/>
                <a:sym typeface="Montserrat Light"/>
              </a:rPr>
              <a:t>Disclaimer: We represent just two perspectives from two different backgrounds and experiences. This is all a work in progress. </a:t>
            </a:r>
            <a:endParaRPr sz="500" b="0" i="1" u="none" strike="noStrike" cap="none">
              <a:solidFill>
                <a:srgbClr val="000000"/>
              </a:solidFill>
              <a:latin typeface="Montserrat Light"/>
              <a:ea typeface="Montserrat Light"/>
              <a:cs typeface="Montserrat Light"/>
              <a:sym typeface="Montserrat Light"/>
            </a:endParaRPr>
          </a:p>
        </p:txBody>
      </p:sp>
      <p:sp>
        <p:nvSpPr>
          <p:cNvPr id="113" name="Google Shape;113;g148b0eb836e_0_3"/>
          <p:cNvSpPr txBox="1"/>
          <p:nvPr/>
        </p:nvSpPr>
        <p:spPr>
          <a:xfrm>
            <a:off x="1107190" y="3765456"/>
            <a:ext cx="16073700" cy="147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FFEBE9"/>
                </a:solidFill>
                <a:latin typeface="Montserrat"/>
                <a:ea typeface="Montserrat"/>
                <a:cs typeface="Montserrat"/>
                <a:sym typeface="Montserrat"/>
              </a:rPr>
              <a:t>2. Craft communications for multiple audience segments</a:t>
            </a:r>
            <a:endParaRPr sz="1400" b="0" i="0" u="none" strike="noStrike" cap="none">
              <a:solidFill>
                <a:srgbClr val="000000"/>
              </a:solidFill>
              <a:latin typeface="Montserrat"/>
              <a:ea typeface="Montserrat"/>
              <a:cs typeface="Montserrat"/>
              <a:sym typeface="Montserrat"/>
            </a:endParaRPr>
          </a:p>
        </p:txBody>
      </p:sp>
      <p:sp>
        <p:nvSpPr>
          <p:cNvPr id="114" name="Google Shape;114;g148b0eb836e_0_3"/>
          <p:cNvSpPr txBox="1"/>
          <p:nvPr/>
        </p:nvSpPr>
        <p:spPr>
          <a:xfrm>
            <a:off x="1107140" y="5796045"/>
            <a:ext cx="16073700" cy="147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FFEBE9"/>
                </a:solidFill>
                <a:latin typeface="Montserrat"/>
                <a:ea typeface="Montserrat"/>
                <a:cs typeface="Montserrat"/>
                <a:sym typeface="Montserrat"/>
              </a:rPr>
              <a:t>3. Recognize and remove obstacles that might be preventing you from retaining new audiences</a:t>
            </a:r>
            <a:endParaRPr sz="1400" b="0" i="0" u="none" strike="noStrike" cap="none">
              <a:solidFill>
                <a:srgbClr val="000000"/>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1000"/>
                                        <p:tgtEl>
                                          <p:spTgt spid="11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1000"/>
                                        <p:tgtEl>
                                          <p:spTgt spid="1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
                                            <p:txEl>
                                              <p:pRg st="0" end="0"/>
                                            </p:txEl>
                                          </p:spTgt>
                                        </p:tgtEl>
                                        <p:attrNameLst>
                                          <p:attrName>style.visibility</p:attrName>
                                        </p:attrNameLst>
                                      </p:cBhvr>
                                      <p:to>
                                        <p:strVal val="visible"/>
                                      </p:to>
                                    </p:set>
                                    <p:animEffect transition="in" filter="fade">
                                      <p:cBhvr>
                                        <p:cTn id="17" dur="1000"/>
                                        <p:tgtEl>
                                          <p:spTgt spid="1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fade">
                                      <p:cBhvr>
                                        <p:cTn id="22" dur="1000"/>
                                        <p:tgtEl>
                                          <p:spTgt spid="1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4"/>
                                        </p:tgtEl>
                                        <p:attrNameLst>
                                          <p:attrName>style.visibility</p:attrName>
                                        </p:attrNameLst>
                                      </p:cBhvr>
                                      <p:to>
                                        <p:strVal val="visible"/>
                                      </p:to>
                                    </p:set>
                                    <p:animEffect transition="in" filter="fade">
                                      <p:cBhvr>
                                        <p:cTn id="27"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118"/>
        <p:cNvGrpSpPr/>
        <p:nvPr/>
      </p:nvGrpSpPr>
      <p:grpSpPr>
        <a:xfrm>
          <a:off x="0" y="0"/>
          <a:ext cx="0" cy="0"/>
          <a:chOff x="0" y="0"/>
          <a:chExt cx="0" cy="0"/>
        </a:xfrm>
      </p:grpSpPr>
      <p:pic>
        <p:nvPicPr>
          <p:cNvPr id="119" name="Google Shape;119;p5"/>
          <p:cNvPicPr preferRelativeResize="0"/>
          <p:nvPr/>
        </p:nvPicPr>
        <p:blipFill rotWithShape="1">
          <a:blip r:embed="rId3">
            <a:alphaModFix/>
          </a:blip>
          <a:srcRect/>
          <a:stretch/>
        </p:blipFill>
        <p:spPr>
          <a:xfrm>
            <a:off x="1698365" y="3444665"/>
            <a:ext cx="1577034" cy="1588588"/>
          </a:xfrm>
          <a:prstGeom prst="rect">
            <a:avLst/>
          </a:prstGeom>
          <a:noFill/>
          <a:ln>
            <a:noFill/>
          </a:ln>
        </p:spPr>
      </p:pic>
      <p:pic>
        <p:nvPicPr>
          <p:cNvPr id="120" name="Google Shape;120;p5"/>
          <p:cNvPicPr preferRelativeResize="0"/>
          <p:nvPr/>
        </p:nvPicPr>
        <p:blipFill rotWithShape="1">
          <a:blip r:embed="rId4">
            <a:alphaModFix/>
          </a:blip>
          <a:srcRect/>
          <a:stretch/>
        </p:blipFill>
        <p:spPr>
          <a:xfrm>
            <a:off x="1757583" y="5860755"/>
            <a:ext cx="1458598" cy="1286218"/>
          </a:xfrm>
          <a:prstGeom prst="rect">
            <a:avLst/>
          </a:prstGeom>
          <a:noFill/>
          <a:ln>
            <a:noFill/>
          </a:ln>
        </p:spPr>
      </p:pic>
      <p:pic>
        <p:nvPicPr>
          <p:cNvPr id="121" name="Google Shape;121;p5"/>
          <p:cNvPicPr preferRelativeResize="0"/>
          <p:nvPr/>
        </p:nvPicPr>
        <p:blipFill rotWithShape="1">
          <a:blip r:embed="rId5">
            <a:alphaModFix/>
          </a:blip>
          <a:srcRect/>
          <a:stretch/>
        </p:blipFill>
        <p:spPr>
          <a:xfrm>
            <a:off x="1757583" y="7975648"/>
            <a:ext cx="1517816" cy="1735659"/>
          </a:xfrm>
          <a:prstGeom prst="rect">
            <a:avLst/>
          </a:prstGeom>
          <a:noFill/>
          <a:ln>
            <a:noFill/>
          </a:ln>
        </p:spPr>
      </p:pic>
      <p:sp>
        <p:nvSpPr>
          <p:cNvPr id="122" name="Google Shape;122;p5"/>
          <p:cNvSpPr txBox="1"/>
          <p:nvPr/>
        </p:nvSpPr>
        <p:spPr>
          <a:xfrm>
            <a:off x="738567" y="501583"/>
            <a:ext cx="16810800" cy="2467200"/>
          </a:xfrm>
          <a:prstGeom prst="rect">
            <a:avLst/>
          </a:prstGeom>
          <a:noFill/>
          <a:ln>
            <a:noFill/>
          </a:ln>
        </p:spPr>
        <p:txBody>
          <a:bodyPr spcFirstLastPara="1" wrap="square" lIns="0" tIns="0" rIns="0" bIns="0" anchor="t" anchorCtr="0">
            <a:spAutoFit/>
          </a:bodyPr>
          <a:lstStyle/>
          <a:p>
            <a:pPr marL="0" marR="0" lvl="0" indent="0" algn="l" rtl="0">
              <a:lnSpc>
                <a:spcPct val="129004"/>
              </a:lnSpc>
              <a:spcBef>
                <a:spcPts val="0"/>
              </a:spcBef>
              <a:spcAft>
                <a:spcPts val="0"/>
              </a:spcAft>
              <a:buClr>
                <a:srgbClr val="000000"/>
              </a:buClr>
              <a:buSzPts val="6999"/>
              <a:buFont typeface="Arial"/>
              <a:buNone/>
            </a:pPr>
            <a:r>
              <a:rPr lang="en-US" sz="6999" b="1" i="0" u="none" strike="noStrike" cap="none">
                <a:solidFill>
                  <a:srgbClr val="303926"/>
                </a:solidFill>
                <a:latin typeface="Playfair Display"/>
                <a:ea typeface="Playfair Display"/>
                <a:cs typeface="Playfair Display"/>
                <a:sym typeface="Playfair Display"/>
              </a:rPr>
              <a:t>Connecting your organization's commitments to your strategies</a:t>
            </a:r>
            <a:endParaRPr sz="1400" b="1" i="0" u="none" strike="noStrike" cap="none">
              <a:solidFill>
                <a:srgbClr val="000000"/>
              </a:solidFill>
              <a:latin typeface="Playfair Display"/>
              <a:ea typeface="Playfair Display"/>
              <a:cs typeface="Playfair Display"/>
              <a:sym typeface="Playfair Display"/>
            </a:endParaRPr>
          </a:p>
        </p:txBody>
      </p:sp>
      <p:sp>
        <p:nvSpPr>
          <p:cNvPr id="123" name="Google Shape;123;p5"/>
          <p:cNvSpPr txBox="1"/>
          <p:nvPr/>
        </p:nvSpPr>
        <p:spPr>
          <a:xfrm>
            <a:off x="3596871" y="3775124"/>
            <a:ext cx="11593200" cy="846300"/>
          </a:xfrm>
          <a:prstGeom prst="rect">
            <a:avLst/>
          </a:prstGeom>
          <a:noFill/>
          <a:ln>
            <a:noFill/>
          </a:ln>
        </p:spPr>
        <p:txBody>
          <a:bodyPr spcFirstLastPara="1" wrap="square" lIns="0" tIns="0" rIns="0" bIns="0" anchor="t" anchorCtr="0">
            <a:spAutoFit/>
          </a:bodyPr>
          <a:lstStyle/>
          <a:p>
            <a:pPr marL="0" marR="0" lvl="0" indent="0" algn="l" rtl="0">
              <a:lnSpc>
                <a:spcPct val="129005"/>
              </a:lnSpc>
              <a:spcBef>
                <a:spcPts val="0"/>
              </a:spcBef>
              <a:spcAft>
                <a:spcPts val="0"/>
              </a:spcAft>
              <a:buClr>
                <a:srgbClr val="000000"/>
              </a:buClr>
              <a:buSzPts val="5499"/>
              <a:buFont typeface="Arial"/>
              <a:buNone/>
            </a:pPr>
            <a:r>
              <a:rPr lang="en-US" sz="5499" b="0" i="0" u="none" strike="noStrike" cap="none">
                <a:solidFill>
                  <a:srgbClr val="303926"/>
                </a:solidFill>
                <a:latin typeface="Montserrat Medium"/>
                <a:ea typeface="Montserrat Medium"/>
                <a:cs typeface="Montserrat Medium"/>
                <a:sym typeface="Montserrat Medium"/>
              </a:rPr>
              <a:t>BUDGET ALLOCATION</a:t>
            </a:r>
            <a:endParaRPr sz="1400" b="0" i="0" u="none" strike="noStrike" cap="none">
              <a:solidFill>
                <a:srgbClr val="000000"/>
              </a:solidFill>
              <a:latin typeface="Montserrat Medium"/>
              <a:ea typeface="Montserrat Medium"/>
              <a:cs typeface="Montserrat Medium"/>
              <a:sym typeface="Montserrat Medium"/>
            </a:endParaRPr>
          </a:p>
        </p:txBody>
      </p:sp>
      <p:sp>
        <p:nvSpPr>
          <p:cNvPr id="124" name="Google Shape;124;p5"/>
          <p:cNvSpPr txBox="1"/>
          <p:nvPr/>
        </p:nvSpPr>
        <p:spPr>
          <a:xfrm>
            <a:off x="3596871" y="6040030"/>
            <a:ext cx="11593200" cy="846300"/>
          </a:xfrm>
          <a:prstGeom prst="rect">
            <a:avLst/>
          </a:prstGeom>
          <a:noFill/>
          <a:ln>
            <a:noFill/>
          </a:ln>
        </p:spPr>
        <p:txBody>
          <a:bodyPr spcFirstLastPara="1" wrap="square" lIns="0" tIns="0" rIns="0" bIns="0" anchor="t" anchorCtr="0">
            <a:spAutoFit/>
          </a:bodyPr>
          <a:lstStyle/>
          <a:p>
            <a:pPr marL="0" marR="0" lvl="0" indent="0" algn="l" rtl="0">
              <a:lnSpc>
                <a:spcPct val="129005"/>
              </a:lnSpc>
              <a:spcBef>
                <a:spcPts val="0"/>
              </a:spcBef>
              <a:spcAft>
                <a:spcPts val="0"/>
              </a:spcAft>
              <a:buClr>
                <a:srgbClr val="000000"/>
              </a:buClr>
              <a:buSzPts val="5499"/>
              <a:buFont typeface="Arial"/>
              <a:buNone/>
            </a:pPr>
            <a:r>
              <a:rPr lang="en-US" sz="5499" b="0" i="0" u="none" strike="noStrike" cap="none">
                <a:solidFill>
                  <a:srgbClr val="303926"/>
                </a:solidFill>
                <a:latin typeface="Montserrat Medium"/>
                <a:ea typeface="Montserrat Medium"/>
                <a:cs typeface="Montserrat Medium"/>
                <a:sym typeface="Montserrat Medium"/>
              </a:rPr>
              <a:t>VENDORS &amp; PARTNERS</a:t>
            </a:r>
            <a:endParaRPr sz="1400" b="0" i="0" u="none" strike="noStrike" cap="none">
              <a:solidFill>
                <a:srgbClr val="000000"/>
              </a:solidFill>
              <a:latin typeface="Montserrat Medium"/>
              <a:ea typeface="Montserrat Medium"/>
              <a:cs typeface="Montserrat Medium"/>
              <a:sym typeface="Montserrat Medium"/>
            </a:endParaRPr>
          </a:p>
        </p:txBody>
      </p:sp>
      <p:sp>
        <p:nvSpPr>
          <p:cNvPr id="125" name="Google Shape;125;p5"/>
          <p:cNvSpPr txBox="1"/>
          <p:nvPr/>
        </p:nvSpPr>
        <p:spPr>
          <a:xfrm>
            <a:off x="3596871" y="8379643"/>
            <a:ext cx="11593200" cy="846300"/>
          </a:xfrm>
          <a:prstGeom prst="rect">
            <a:avLst/>
          </a:prstGeom>
          <a:noFill/>
          <a:ln>
            <a:noFill/>
          </a:ln>
        </p:spPr>
        <p:txBody>
          <a:bodyPr spcFirstLastPara="1" wrap="square" lIns="0" tIns="0" rIns="0" bIns="0" anchor="t" anchorCtr="0">
            <a:spAutoFit/>
          </a:bodyPr>
          <a:lstStyle/>
          <a:p>
            <a:pPr marL="0" marR="0" lvl="0" indent="0" algn="l" rtl="0">
              <a:lnSpc>
                <a:spcPct val="129005"/>
              </a:lnSpc>
              <a:spcBef>
                <a:spcPts val="0"/>
              </a:spcBef>
              <a:spcAft>
                <a:spcPts val="0"/>
              </a:spcAft>
              <a:buClr>
                <a:srgbClr val="000000"/>
              </a:buClr>
              <a:buSzPts val="5499"/>
              <a:buFont typeface="Arial"/>
              <a:buNone/>
            </a:pPr>
            <a:r>
              <a:rPr lang="en-US" sz="5499" b="0" i="0" u="none" strike="noStrike" cap="none">
                <a:solidFill>
                  <a:srgbClr val="303926"/>
                </a:solidFill>
                <a:latin typeface="Montserrat Medium"/>
                <a:ea typeface="Montserrat Medium"/>
                <a:cs typeface="Montserrat Medium"/>
                <a:sym typeface="Montserrat Medium"/>
              </a:rPr>
              <a:t>BRANDING</a:t>
            </a:r>
            <a:endParaRPr sz="1400" b="0" i="0" u="none" strike="noStrike" cap="none">
              <a:solidFill>
                <a:srgbClr val="000000"/>
              </a:solidFill>
              <a:latin typeface="Montserrat Medium"/>
              <a:ea typeface="Montserrat Medium"/>
              <a:cs typeface="Montserrat Medium"/>
              <a:sym typeface="Montserrat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119"/>
                                        </p:tgtEl>
                                        <p:attrNameLst>
                                          <p:attrName>r</p:attrName>
                                        </p:attrNameLst>
                                      </p:cBhvr>
                                    </p:animRot>
                                  </p:childTnLst>
                                </p:cTn>
                              </p:par>
                            </p:childTnLst>
                          </p:cTn>
                        </p:par>
                        <p:par>
                          <p:cTn id="7" fill="hold">
                            <p:stCondLst>
                              <p:cond delay="1000"/>
                            </p:stCondLst>
                            <p:childTnLst>
                              <p:par>
                                <p:cTn id="8" presetID="8" presetClass="emph" presetSubtype="0" fill="hold" nodeType="afterEffect">
                                  <p:stCondLst>
                                    <p:cond delay="0"/>
                                  </p:stCondLst>
                                  <p:childTnLst>
                                    <p:animRot by="-21600000">
                                      <p:cBhvr>
                                        <p:cTn id="9" dur="1000" fill="hold"/>
                                        <p:tgtEl>
                                          <p:spTgt spid="120"/>
                                        </p:tgtEl>
                                        <p:attrNameLst>
                                          <p:attrName>r</p:attrName>
                                        </p:attrNameLst>
                                      </p:cBhvr>
                                    </p:animRot>
                                  </p:childTnLst>
                                </p:cTn>
                              </p:par>
                            </p:childTnLst>
                          </p:cTn>
                        </p:par>
                        <p:par>
                          <p:cTn id="10" fill="hold">
                            <p:stCondLst>
                              <p:cond delay="2000"/>
                            </p:stCondLst>
                            <p:childTnLst>
                              <p:par>
                                <p:cTn id="11" presetID="8" presetClass="emph" presetSubtype="0" fill="hold" nodeType="afterEffect">
                                  <p:stCondLst>
                                    <p:cond delay="0"/>
                                  </p:stCondLst>
                                  <p:childTnLst>
                                    <p:animRot by="-21600000">
                                      <p:cBhvr>
                                        <p:cTn id="12" dur="1000" fill="hold"/>
                                        <p:tgtEl>
                                          <p:spTgt spid="1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129"/>
        <p:cNvGrpSpPr/>
        <p:nvPr/>
      </p:nvGrpSpPr>
      <p:grpSpPr>
        <a:xfrm>
          <a:off x="0" y="0"/>
          <a:ext cx="0" cy="0"/>
          <a:chOff x="0" y="0"/>
          <a:chExt cx="0" cy="0"/>
        </a:xfrm>
      </p:grpSpPr>
      <p:pic>
        <p:nvPicPr>
          <p:cNvPr id="130" name="Google Shape;130;p6"/>
          <p:cNvPicPr preferRelativeResize="0"/>
          <p:nvPr/>
        </p:nvPicPr>
        <p:blipFill rotWithShape="1">
          <a:blip r:embed="rId3">
            <a:alphaModFix/>
          </a:blip>
          <a:srcRect/>
          <a:stretch/>
        </p:blipFill>
        <p:spPr>
          <a:xfrm>
            <a:off x="909847" y="514326"/>
            <a:ext cx="1577034" cy="1588588"/>
          </a:xfrm>
          <a:prstGeom prst="rect">
            <a:avLst/>
          </a:prstGeom>
          <a:noFill/>
          <a:ln>
            <a:noFill/>
          </a:ln>
        </p:spPr>
      </p:pic>
      <p:pic>
        <p:nvPicPr>
          <p:cNvPr id="131" name="Google Shape;131;p6"/>
          <p:cNvPicPr preferRelativeResize="0"/>
          <p:nvPr/>
        </p:nvPicPr>
        <p:blipFill rotWithShape="1">
          <a:blip r:embed="rId4">
            <a:alphaModFix/>
          </a:blip>
          <a:srcRect/>
          <a:stretch/>
        </p:blipFill>
        <p:spPr>
          <a:xfrm>
            <a:off x="1028700" y="7389167"/>
            <a:ext cx="1161183" cy="317874"/>
          </a:xfrm>
          <a:prstGeom prst="rect">
            <a:avLst/>
          </a:prstGeom>
          <a:noFill/>
          <a:ln>
            <a:noFill/>
          </a:ln>
        </p:spPr>
      </p:pic>
      <p:pic>
        <p:nvPicPr>
          <p:cNvPr id="132" name="Google Shape;132;p6"/>
          <p:cNvPicPr preferRelativeResize="0"/>
          <p:nvPr/>
        </p:nvPicPr>
        <p:blipFill rotWithShape="1">
          <a:blip r:embed="rId4">
            <a:alphaModFix/>
          </a:blip>
          <a:srcRect/>
          <a:stretch/>
        </p:blipFill>
        <p:spPr>
          <a:xfrm>
            <a:off x="1028700" y="8254672"/>
            <a:ext cx="1161183" cy="317874"/>
          </a:xfrm>
          <a:prstGeom prst="rect">
            <a:avLst/>
          </a:prstGeom>
          <a:noFill/>
          <a:ln>
            <a:noFill/>
          </a:ln>
        </p:spPr>
      </p:pic>
      <p:sp>
        <p:nvSpPr>
          <p:cNvPr id="133" name="Google Shape;133;p6"/>
          <p:cNvSpPr txBox="1"/>
          <p:nvPr/>
        </p:nvSpPr>
        <p:spPr>
          <a:xfrm>
            <a:off x="3161970" y="795288"/>
            <a:ext cx="11593200" cy="923400"/>
          </a:xfrm>
          <a:prstGeom prst="rect">
            <a:avLst/>
          </a:prstGeom>
          <a:noFill/>
          <a:ln>
            <a:noFill/>
          </a:ln>
        </p:spPr>
        <p:txBody>
          <a:bodyPr spcFirstLastPara="1" wrap="square" lIns="0" tIns="0" rIns="0" bIns="0" anchor="t" anchorCtr="0">
            <a:spAutoFit/>
          </a:bodyPr>
          <a:lstStyle/>
          <a:p>
            <a:pPr marL="0" marR="0" lvl="0" indent="0" algn="l" rtl="0">
              <a:lnSpc>
                <a:spcPct val="129004"/>
              </a:lnSpc>
              <a:spcBef>
                <a:spcPts val="0"/>
              </a:spcBef>
              <a:spcAft>
                <a:spcPts val="0"/>
              </a:spcAft>
              <a:buClr>
                <a:srgbClr val="000000"/>
              </a:buClr>
              <a:buSzPts val="5999"/>
              <a:buFont typeface="Arial"/>
              <a:buNone/>
            </a:pPr>
            <a:r>
              <a:rPr lang="en-US" sz="5999" b="1" i="0" u="none" strike="noStrike" cap="none">
                <a:solidFill>
                  <a:srgbClr val="303926"/>
                </a:solidFill>
                <a:latin typeface="Playfair Display SC"/>
                <a:ea typeface="Playfair Display SC"/>
                <a:cs typeface="Playfair Display SC"/>
                <a:sym typeface="Playfair Display SC"/>
              </a:rPr>
              <a:t>Budget Allocation</a:t>
            </a:r>
            <a:endParaRPr sz="1400" b="1" i="0" u="none" strike="noStrike" cap="none">
              <a:solidFill>
                <a:srgbClr val="000000"/>
              </a:solidFill>
              <a:latin typeface="Playfair Display SC"/>
              <a:ea typeface="Playfair Display SC"/>
              <a:cs typeface="Playfair Display SC"/>
              <a:sym typeface="Playfair Display SC"/>
            </a:endParaRPr>
          </a:p>
        </p:txBody>
      </p:sp>
      <p:sp>
        <p:nvSpPr>
          <p:cNvPr id="134" name="Google Shape;134;p6"/>
          <p:cNvSpPr txBox="1"/>
          <p:nvPr/>
        </p:nvSpPr>
        <p:spPr>
          <a:xfrm>
            <a:off x="2486881" y="8121103"/>
            <a:ext cx="16073700" cy="585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a:ea typeface="Montserrat"/>
                <a:cs typeface="Montserrat"/>
                <a:sym typeface="Montserrat"/>
              </a:rPr>
              <a:t>More than just finances — time, energy, relationships</a:t>
            </a:r>
            <a:endParaRPr sz="1400" b="0" i="0" u="none" strike="noStrike" cap="none">
              <a:solidFill>
                <a:srgbClr val="000000"/>
              </a:solidFill>
              <a:latin typeface="Montserrat"/>
              <a:ea typeface="Montserrat"/>
              <a:cs typeface="Montserrat"/>
              <a:sym typeface="Montserrat"/>
            </a:endParaRPr>
          </a:p>
        </p:txBody>
      </p:sp>
      <p:sp>
        <p:nvSpPr>
          <p:cNvPr id="135" name="Google Shape;135;p6"/>
          <p:cNvSpPr txBox="1"/>
          <p:nvPr/>
        </p:nvSpPr>
        <p:spPr>
          <a:xfrm>
            <a:off x="2486881" y="7255607"/>
            <a:ext cx="16073700" cy="585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a:ea typeface="Montserrat"/>
                <a:cs typeface="Montserrat"/>
                <a:sym typeface="Montserrat"/>
              </a:rPr>
              <a:t>Re-frame your definition of success to match your goals</a:t>
            </a:r>
            <a:endParaRPr sz="1400" b="0" i="0" u="none" strike="noStrike" cap="none">
              <a:solidFill>
                <a:srgbClr val="000000"/>
              </a:solidFill>
              <a:latin typeface="Montserrat"/>
              <a:ea typeface="Montserrat"/>
              <a:cs typeface="Montserrat"/>
              <a:sym typeface="Montserrat"/>
            </a:endParaRPr>
          </a:p>
        </p:txBody>
      </p:sp>
      <p:sp>
        <p:nvSpPr>
          <p:cNvPr id="136" name="Google Shape;136;p6"/>
          <p:cNvSpPr txBox="1"/>
          <p:nvPr/>
        </p:nvSpPr>
        <p:spPr>
          <a:xfrm>
            <a:off x="553103" y="9571953"/>
            <a:ext cx="16810800" cy="415500"/>
          </a:xfrm>
          <a:prstGeom prst="rect">
            <a:avLst/>
          </a:prstGeom>
          <a:noFill/>
          <a:ln>
            <a:noFill/>
          </a:ln>
        </p:spPr>
        <p:txBody>
          <a:bodyPr spcFirstLastPara="1" wrap="square" lIns="0" tIns="0" rIns="0" bIns="0" anchor="t" anchorCtr="0">
            <a:spAutoFit/>
          </a:bodyPr>
          <a:lstStyle/>
          <a:p>
            <a:pPr marL="0" marR="0" lvl="0" indent="0" algn="l" rtl="0">
              <a:lnSpc>
                <a:spcPct val="129009"/>
              </a:lnSpc>
              <a:spcBef>
                <a:spcPts val="0"/>
              </a:spcBef>
              <a:spcAft>
                <a:spcPts val="0"/>
              </a:spcAft>
              <a:buClr>
                <a:srgbClr val="000000"/>
              </a:buClr>
              <a:buSzPts val="2699"/>
              <a:buFont typeface="Arial"/>
              <a:buNone/>
            </a:pPr>
            <a:r>
              <a:rPr lang="en-US" sz="2699" b="0" i="0" u="none" strike="noStrike" cap="none">
                <a:solidFill>
                  <a:srgbClr val="303926"/>
                </a:solidFill>
                <a:latin typeface="Playfair Display SC"/>
                <a:ea typeface="Playfair Display SC"/>
                <a:cs typeface="Playfair Display SC"/>
                <a:sym typeface="Playfair Display SC"/>
              </a:rPr>
              <a:t>Connecting Your Organization's Commitments To Your Strategies</a:t>
            </a:r>
            <a:endParaRPr sz="1400" b="0" i="0" u="none" strike="noStrike" cap="none">
              <a:solidFill>
                <a:srgbClr val="000000"/>
              </a:solidFill>
              <a:latin typeface="Playfair Display SC"/>
              <a:ea typeface="Playfair Display SC"/>
              <a:cs typeface="Playfair Display SC"/>
              <a:sym typeface="Playfair Display SC"/>
            </a:endParaRPr>
          </a:p>
        </p:txBody>
      </p:sp>
      <p:pic>
        <p:nvPicPr>
          <p:cNvPr id="137" name="Google Shape;137;p6"/>
          <p:cNvPicPr preferRelativeResize="0"/>
          <p:nvPr/>
        </p:nvPicPr>
        <p:blipFill rotWithShape="1">
          <a:blip r:embed="rId5">
            <a:alphaModFix/>
          </a:blip>
          <a:srcRect/>
          <a:stretch/>
        </p:blipFill>
        <p:spPr>
          <a:xfrm>
            <a:off x="9822660" y="2217694"/>
            <a:ext cx="5241852" cy="3811661"/>
          </a:xfrm>
          <a:prstGeom prst="rect">
            <a:avLst/>
          </a:prstGeom>
          <a:noFill/>
          <a:ln>
            <a:noFill/>
          </a:ln>
        </p:spPr>
      </p:pic>
      <p:pic>
        <p:nvPicPr>
          <p:cNvPr id="138" name="Google Shape;138;p6"/>
          <p:cNvPicPr preferRelativeResize="0"/>
          <p:nvPr/>
        </p:nvPicPr>
        <p:blipFill rotWithShape="1">
          <a:blip r:embed="rId6">
            <a:alphaModFix/>
          </a:blip>
          <a:srcRect/>
          <a:stretch/>
        </p:blipFill>
        <p:spPr>
          <a:xfrm>
            <a:off x="2852638" y="2217150"/>
            <a:ext cx="5241852" cy="38127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additive="base">
                                        <p:cTn id="7" dur="2500"/>
                                        <p:tgtEl>
                                          <p:spTgt spid="138"/>
                                        </p:tgtEl>
                                        <p:attrNameLst>
                                          <p:attrName>ppt_w</p:attrName>
                                        </p:attrNameLst>
                                      </p:cBhvr>
                                      <p:tavLst>
                                        <p:tav tm="0">
                                          <p:val>
                                            <p:strVal val="0"/>
                                          </p:val>
                                        </p:tav>
                                        <p:tav tm="100000">
                                          <p:val>
                                            <p:strVal val="#ppt_w"/>
                                          </p:val>
                                        </p:tav>
                                      </p:tavLst>
                                    </p:anim>
                                    <p:anim calcmode="lin" valueType="num">
                                      <p:cBhvr additive="base">
                                        <p:cTn id="8" dur="2500"/>
                                        <p:tgtEl>
                                          <p:spTgt spid="138"/>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37"/>
                                        </p:tgtEl>
                                        <p:attrNameLst>
                                          <p:attrName>style.visibility</p:attrName>
                                        </p:attrNameLst>
                                      </p:cBhvr>
                                      <p:to>
                                        <p:strVal val="visible"/>
                                      </p:to>
                                    </p:set>
                                    <p:anim calcmode="lin" valueType="num">
                                      <p:cBhvr additive="base">
                                        <p:cTn id="13" dur="2600"/>
                                        <p:tgtEl>
                                          <p:spTgt spid="137"/>
                                        </p:tgtEl>
                                        <p:attrNameLst>
                                          <p:attrName>ppt_w</p:attrName>
                                        </p:attrNameLst>
                                      </p:cBhvr>
                                      <p:tavLst>
                                        <p:tav tm="0">
                                          <p:val>
                                            <p:strVal val="0"/>
                                          </p:val>
                                        </p:tav>
                                        <p:tav tm="100000">
                                          <p:val>
                                            <p:strVal val="#ppt_w"/>
                                          </p:val>
                                        </p:tav>
                                      </p:tavLst>
                                    </p:anim>
                                    <p:anim calcmode="lin" valueType="num">
                                      <p:cBhvr additive="base">
                                        <p:cTn id="14" dur="2600"/>
                                        <p:tgtEl>
                                          <p:spTgt spid="137"/>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31"/>
                                        </p:tgtEl>
                                        <p:attrNameLst>
                                          <p:attrName>style.visibility</p:attrName>
                                        </p:attrNameLst>
                                      </p:cBhvr>
                                      <p:to>
                                        <p:strVal val="visible"/>
                                      </p:to>
                                    </p:set>
                                    <p:anim calcmode="lin" valueType="num">
                                      <p:cBhvr additive="base">
                                        <p:cTn id="19" dur="2300"/>
                                        <p:tgtEl>
                                          <p:spTgt spid="131"/>
                                        </p:tgtEl>
                                        <p:attrNameLst>
                                          <p:attrName>ppt_x</p:attrName>
                                        </p:attrNameLst>
                                      </p:cBhvr>
                                      <p:tavLst>
                                        <p:tav tm="0">
                                          <p:val>
                                            <p:strVal val="#ppt_x-1"/>
                                          </p:val>
                                        </p:tav>
                                        <p:tav tm="100000">
                                          <p:val>
                                            <p:strVal val="#ppt_x"/>
                                          </p:val>
                                        </p:tav>
                                      </p:tavLst>
                                    </p:anim>
                                  </p:childTnLst>
                                </p:cTn>
                              </p:par>
                              <p:par>
                                <p:cTn id="20" presetID="2" presetClass="entr" presetSubtype="4" fill="hold" nodeType="withEffect">
                                  <p:stCondLst>
                                    <p:cond delay="0"/>
                                  </p:stCondLst>
                                  <p:childTnLst>
                                    <p:set>
                                      <p:cBhvr>
                                        <p:cTn id="21" dur="1" fill="hold">
                                          <p:stCondLst>
                                            <p:cond delay="0"/>
                                          </p:stCondLst>
                                        </p:cTn>
                                        <p:tgtEl>
                                          <p:spTgt spid="135"/>
                                        </p:tgtEl>
                                        <p:attrNameLst>
                                          <p:attrName>style.visibility</p:attrName>
                                        </p:attrNameLst>
                                      </p:cBhvr>
                                      <p:to>
                                        <p:strVal val="visible"/>
                                      </p:to>
                                    </p:set>
                                    <p:anim calcmode="lin" valueType="num">
                                      <p:cBhvr additive="base">
                                        <p:cTn id="22" dur="2100"/>
                                        <p:tgtEl>
                                          <p:spTgt spid="13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32"/>
                                        </p:tgtEl>
                                        <p:attrNameLst>
                                          <p:attrName>style.visibility</p:attrName>
                                        </p:attrNameLst>
                                      </p:cBhvr>
                                      <p:to>
                                        <p:strVal val="visible"/>
                                      </p:to>
                                    </p:set>
                                    <p:anim calcmode="lin" valueType="num">
                                      <p:cBhvr additive="base">
                                        <p:cTn id="27" dur="2100"/>
                                        <p:tgtEl>
                                          <p:spTgt spid="132"/>
                                        </p:tgtEl>
                                        <p:attrNameLst>
                                          <p:attrName>ppt_x</p:attrName>
                                        </p:attrNameLst>
                                      </p:cBhvr>
                                      <p:tavLst>
                                        <p:tav tm="0">
                                          <p:val>
                                            <p:strVal val="#ppt_x-1"/>
                                          </p:val>
                                        </p:tav>
                                        <p:tav tm="100000">
                                          <p:val>
                                            <p:strVal val="#ppt_x"/>
                                          </p:val>
                                        </p:tav>
                                      </p:tavLst>
                                    </p:anim>
                                  </p:childTnLst>
                                </p:cTn>
                              </p:par>
                              <p:par>
                                <p:cTn id="28" presetID="2" presetClass="entr" presetSubtype="4" fill="hold" nodeType="withEffect">
                                  <p:stCondLst>
                                    <p:cond delay="0"/>
                                  </p:stCondLst>
                                  <p:childTnLst>
                                    <p:set>
                                      <p:cBhvr>
                                        <p:cTn id="29" dur="1" fill="hold">
                                          <p:stCondLst>
                                            <p:cond delay="0"/>
                                          </p:stCondLst>
                                        </p:cTn>
                                        <p:tgtEl>
                                          <p:spTgt spid="134"/>
                                        </p:tgtEl>
                                        <p:attrNameLst>
                                          <p:attrName>style.visibility</p:attrName>
                                        </p:attrNameLst>
                                      </p:cBhvr>
                                      <p:to>
                                        <p:strVal val="visible"/>
                                      </p:to>
                                    </p:set>
                                    <p:anim calcmode="lin" valueType="num">
                                      <p:cBhvr additive="base">
                                        <p:cTn id="30" dur="1900"/>
                                        <p:tgtEl>
                                          <p:spTgt spid="1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142"/>
        <p:cNvGrpSpPr/>
        <p:nvPr/>
      </p:nvGrpSpPr>
      <p:grpSpPr>
        <a:xfrm>
          <a:off x="0" y="0"/>
          <a:ext cx="0" cy="0"/>
          <a:chOff x="0" y="0"/>
          <a:chExt cx="0" cy="0"/>
        </a:xfrm>
      </p:grpSpPr>
      <p:pic>
        <p:nvPicPr>
          <p:cNvPr id="143" name="Google Shape;143;gf4988954f0_0_4"/>
          <p:cNvPicPr preferRelativeResize="0"/>
          <p:nvPr/>
        </p:nvPicPr>
        <p:blipFill rotWithShape="1">
          <a:blip r:embed="rId3">
            <a:alphaModFix/>
          </a:blip>
          <a:srcRect/>
          <a:stretch/>
        </p:blipFill>
        <p:spPr>
          <a:xfrm>
            <a:off x="909847" y="514326"/>
            <a:ext cx="1577034" cy="1588588"/>
          </a:xfrm>
          <a:prstGeom prst="rect">
            <a:avLst/>
          </a:prstGeom>
          <a:noFill/>
          <a:ln>
            <a:noFill/>
          </a:ln>
        </p:spPr>
      </p:pic>
      <p:sp>
        <p:nvSpPr>
          <p:cNvPr id="144" name="Google Shape;144;gf4988954f0_0_4"/>
          <p:cNvSpPr txBox="1"/>
          <p:nvPr/>
        </p:nvSpPr>
        <p:spPr>
          <a:xfrm>
            <a:off x="3161970" y="795288"/>
            <a:ext cx="11593200" cy="923400"/>
          </a:xfrm>
          <a:prstGeom prst="rect">
            <a:avLst/>
          </a:prstGeom>
          <a:noFill/>
          <a:ln>
            <a:noFill/>
          </a:ln>
        </p:spPr>
        <p:txBody>
          <a:bodyPr spcFirstLastPara="1" wrap="square" lIns="0" tIns="0" rIns="0" bIns="0" anchor="t" anchorCtr="0">
            <a:spAutoFit/>
          </a:bodyPr>
          <a:lstStyle/>
          <a:p>
            <a:pPr marL="0" marR="0" lvl="0" indent="0" algn="l" rtl="0">
              <a:lnSpc>
                <a:spcPct val="129004"/>
              </a:lnSpc>
              <a:spcBef>
                <a:spcPts val="0"/>
              </a:spcBef>
              <a:spcAft>
                <a:spcPts val="0"/>
              </a:spcAft>
              <a:buClr>
                <a:srgbClr val="000000"/>
              </a:buClr>
              <a:buSzPts val="5999"/>
              <a:buFont typeface="Arial"/>
              <a:buNone/>
            </a:pPr>
            <a:r>
              <a:rPr lang="en-US" sz="5999" b="1" i="0" u="none" strike="noStrike" cap="none">
                <a:solidFill>
                  <a:srgbClr val="303926"/>
                </a:solidFill>
                <a:latin typeface="Playfair Display SC"/>
                <a:ea typeface="Playfair Display SC"/>
                <a:cs typeface="Playfair Display SC"/>
                <a:sym typeface="Playfair Display SC"/>
              </a:rPr>
              <a:t>Budget Allocation</a:t>
            </a:r>
            <a:endParaRPr sz="1400" b="1" i="0" u="none" strike="noStrike" cap="none">
              <a:solidFill>
                <a:srgbClr val="000000"/>
              </a:solidFill>
              <a:latin typeface="Playfair Display SC"/>
              <a:ea typeface="Playfair Display SC"/>
              <a:cs typeface="Playfair Display SC"/>
              <a:sym typeface="Playfair Display SC"/>
            </a:endParaRPr>
          </a:p>
        </p:txBody>
      </p:sp>
      <p:sp>
        <p:nvSpPr>
          <p:cNvPr id="145" name="Google Shape;145;gf4988954f0_0_4"/>
          <p:cNvSpPr txBox="1"/>
          <p:nvPr/>
        </p:nvSpPr>
        <p:spPr>
          <a:xfrm>
            <a:off x="2130781" y="4851003"/>
            <a:ext cx="16073700" cy="585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Medium"/>
                <a:ea typeface="Montserrat Medium"/>
                <a:cs typeface="Montserrat Medium"/>
                <a:sym typeface="Montserrat Medium"/>
              </a:rPr>
              <a:t>Are you equitably compensating your consultants?</a:t>
            </a:r>
            <a:endParaRPr sz="1400" b="0" i="0" u="none" strike="noStrike" cap="none">
              <a:solidFill>
                <a:srgbClr val="000000"/>
              </a:solidFill>
              <a:latin typeface="Montserrat Medium"/>
              <a:ea typeface="Montserrat Medium"/>
              <a:cs typeface="Montserrat Medium"/>
              <a:sym typeface="Montserrat Medium"/>
            </a:endParaRPr>
          </a:p>
        </p:txBody>
      </p:sp>
      <p:sp>
        <p:nvSpPr>
          <p:cNvPr id="146" name="Google Shape;146;gf4988954f0_0_4"/>
          <p:cNvSpPr txBox="1"/>
          <p:nvPr/>
        </p:nvSpPr>
        <p:spPr>
          <a:xfrm>
            <a:off x="855656" y="3522182"/>
            <a:ext cx="16073700" cy="585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Medium"/>
                <a:ea typeface="Montserrat Medium"/>
                <a:cs typeface="Montserrat Medium"/>
                <a:sym typeface="Montserrat Medium"/>
              </a:rPr>
              <a:t>Where are you placing your media dollars? </a:t>
            </a:r>
            <a:endParaRPr sz="1400" b="0" i="0" u="none" strike="noStrike" cap="none">
              <a:solidFill>
                <a:srgbClr val="000000"/>
              </a:solidFill>
              <a:latin typeface="Montserrat Medium"/>
              <a:ea typeface="Montserrat Medium"/>
              <a:cs typeface="Montserrat Medium"/>
              <a:sym typeface="Montserrat Medium"/>
            </a:endParaRPr>
          </a:p>
        </p:txBody>
      </p:sp>
      <p:sp>
        <p:nvSpPr>
          <p:cNvPr id="147" name="Google Shape;147;gf4988954f0_0_4"/>
          <p:cNvSpPr txBox="1"/>
          <p:nvPr/>
        </p:nvSpPr>
        <p:spPr>
          <a:xfrm>
            <a:off x="553103" y="9571953"/>
            <a:ext cx="16810800" cy="415500"/>
          </a:xfrm>
          <a:prstGeom prst="rect">
            <a:avLst/>
          </a:prstGeom>
          <a:noFill/>
          <a:ln>
            <a:noFill/>
          </a:ln>
        </p:spPr>
        <p:txBody>
          <a:bodyPr spcFirstLastPara="1" wrap="square" lIns="0" tIns="0" rIns="0" bIns="0" anchor="t" anchorCtr="0">
            <a:spAutoFit/>
          </a:bodyPr>
          <a:lstStyle/>
          <a:p>
            <a:pPr marL="0" marR="0" lvl="0" indent="0" algn="l" rtl="0">
              <a:lnSpc>
                <a:spcPct val="129009"/>
              </a:lnSpc>
              <a:spcBef>
                <a:spcPts val="0"/>
              </a:spcBef>
              <a:spcAft>
                <a:spcPts val="0"/>
              </a:spcAft>
              <a:buClr>
                <a:srgbClr val="000000"/>
              </a:buClr>
              <a:buSzPts val="2699"/>
              <a:buFont typeface="Arial"/>
              <a:buNone/>
            </a:pPr>
            <a:r>
              <a:rPr lang="en-US" sz="2699" b="0" i="0" u="none" strike="noStrike" cap="none">
                <a:solidFill>
                  <a:srgbClr val="303926"/>
                </a:solidFill>
                <a:latin typeface="Playfair Display SC"/>
                <a:ea typeface="Playfair Display SC"/>
                <a:cs typeface="Playfair Display SC"/>
                <a:sym typeface="Playfair Display SC"/>
              </a:rPr>
              <a:t>Connecting Your Organization's Commitments To Your Strategies</a:t>
            </a:r>
            <a:endParaRPr sz="1400" b="0" i="0" u="none" strike="noStrike" cap="none">
              <a:solidFill>
                <a:srgbClr val="000000"/>
              </a:solidFill>
              <a:latin typeface="Playfair Display SC"/>
              <a:ea typeface="Playfair Display SC"/>
              <a:cs typeface="Playfair Display SC"/>
              <a:sym typeface="Playfair Display SC"/>
            </a:endParaRPr>
          </a:p>
        </p:txBody>
      </p:sp>
      <p:sp>
        <p:nvSpPr>
          <p:cNvPr id="148" name="Google Shape;148;gf4988954f0_0_4"/>
          <p:cNvSpPr txBox="1"/>
          <p:nvPr/>
        </p:nvSpPr>
        <p:spPr>
          <a:xfrm>
            <a:off x="3387598" y="6498813"/>
            <a:ext cx="3851400" cy="677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4400"/>
              <a:buFont typeface="Arial"/>
              <a:buNone/>
            </a:pPr>
            <a:r>
              <a:rPr lang="en-US" sz="4400" b="0" i="0" u="none" strike="noStrike" cap="none">
                <a:solidFill>
                  <a:srgbClr val="303926"/>
                </a:solidFill>
                <a:latin typeface="Montserrat SemiBold"/>
                <a:ea typeface="Montserrat SemiBold"/>
                <a:cs typeface="Montserrat SemiBold"/>
                <a:sym typeface="Montserrat SemiBold"/>
              </a:rPr>
              <a:t>“Expenses” </a:t>
            </a:r>
            <a:endParaRPr sz="2000" b="0" i="0" u="none" strike="noStrike" cap="none">
              <a:solidFill>
                <a:srgbClr val="000000"/>
              </a:solidFill>
              <a:latin typeface="Montserrat SemiBold"/>
              <a:ea typeface="Montserrat SemiBold"/>
              <a:cs typeface="Montserrat SemiBold"/>
              <a:sym typeface="Montserrat SemiBold"/>
            </a:endParaRPr>
          </a:p>
        </p:txBody>
      </p:sp>
      <p:sp>
        <p:nvSpPr>
          <p:cNvPr id="149" name="Google Shape;149;gf4988954f0_0_4"/>
          <p:cNvSpPr txBox="1"/>
          <p:nvPr/>
        </p:nvSpPr>
        <p:spPr>
          <a:xfrm>
            <a:off x="10497550" y="6502925"/>
            <a:ext cx="4390500" cy="6774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4400"/>
              <a:buFont typeface="Arial"/>
              <a:buNone/>
            </a:pPr>
            <a:r>
              <a:rPr lang="en-US" sz="4400" b="0" i="0" u="none" strike="noStrike" cap="none">
                <a:solidFill>
                  <a:srgbClr val="303926"/>
                </a:solidFill>
                <a:latin typeface="Montserrat SemiBold"/>
                <a:ea typeface="Montserrat SemiBold"/>
                <a:cs typeface="Montserrat SemiBold"/>
                <a:sym typeface="Montserrat SemiBold"/>
              </a:rPr>
              <a:t>“Investments”</a:t>
            </a:r>
            <a:endParaRPr sz="2000" b="0" i="0" u="none" strike="noStrike" cap="none">
              <a:solidFill>
                <a:srgbClr val="000000"/>
              </a:solidFill>
              <a:latin typeface="Montserrat SemiBold"/>
              <a:ea typeface="Montserrat SemiBold"/>
              <a:cs typeface="Montserrat SemiBold"/>
              <a:sym typeface="Montserrat SemiBold"/>
            </a:endParaRPr>
          </a:p>
        </p:txBody>
      </p:sp>
      <p:cxnSp>
        <p:nvCxnSpPr>
          <p:cNvPr id="150" name="Google Shape;150;gf4988954f0_0_4"/>
          <p:cNvCxnSpPr/>
          <p:nvPr/>
        </p:nvCxnSpPr>
        <p:spPr>
          <a:xfrm>
            <a:off x="7315198" y="6837513"/>
            <a:ext cx="2996400" cy="32400"/>
          </a:xfrm>
          <a:prstGeom prst="straightConnector1">
            <a:avLst/>
          </a:prstGeom>
          <a:noFill/>
          <a:ln w="76200" cap="flat" cmpd="sng">
            <a:solidFill>
              <a:srgbClr val="303926"/>
            </a:solidFill>
            <a:prstDash val="solid"/>
            <a:round/>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 calcmode="lin" valueType="num">
                                      <p:cBhvr additive="base">
                                        <p:cTn id="7" dur="2100"/>
                                        <p:tgtEl>
                                          <p:spTgt spid="146"/>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45"/>
                                        </p:tgtEl>
                                        <p:attrNameLst>
                                          <p:attrName>style.visibility</p:attrName>
                                        </p:attrNameLst>
                                      </p:cBhvr>
                                      <p:to>
                                        <p:strVal val="visible"/>
                                      </p:to>
                                    </p:set>
                                    <p:anim calcmode="lin" valueType="num">
                                      <p:cBhvr additive="base">
                                        <p:cTn id="12" dur="1900"/>
                                        <p:tgtEl>
                                          <p:spTgt spid="145"/>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8"/>
                                        </p:tgtEl>
                                        <p:attrNameLst>
                                          <p:attrName>style.visibility</p:attrName>
                                        </p:attrNameLst>
                                      </p:cBhvr>
                                      <p:to>
                                        <p:strVal val="visible"/>
                                      </p:to>
                                    </p:set>
                                    <p:animEffect transition="in" filter="fade">
                                      <p:cBhvr>
                                        <p:cTn id="17" dur="3700"/>
                                        <p:tgtEl>
                                          <p:spTgt spid="148"/>
                                        </p:tgtEl>
                                      </p:cBhvr>
                                    </p:animEffect>
                                  </p:childTnLst>
                                </p:cTn>
                              </p:par>
                            </p:childTnLst>
                          </p:cTn>
                        </p:par>
                        <p:par>
                          <p:cTn id="18" fill="hold">
                            <p:stCondLst>
                              <p:cond delay="3700"/>
                            </p:stCondLst>
                            <p:childTnLst>
                              <p:par>
                                <p:cTn id="19" presetID="10" presetClass="entr" presetSubtype="0" fill="hold" nodeType="afterEffect">
                                  <p:stCondLst>
                                    <p:cond delay="0"/>
                                  </p:stCondLst>
                                  <p:childTnLst>
                                    <p:set>
                                      <p:cBhvr>
                                        <p:cTn id="20" dur="1" fill="hold">
                                          <p:stCondLst>
                                            <p:cond delay="0"/>
                                          </p:stCondLst>
                                        </p:cTn>
                                        <p:tgtEl>
                                          <p:spTgt spid="150"/>
                                        </p:tgtEl>
                                        <p:attrNameLst>
                                          <p:attrName>style.visibility</p:attrName>
                                        </p:attrNameLst>
                                      </p:cBhvr>
                                      <p:to>
                                        <p:strVal val="visible"/>
                                      </p:to>
                                    </p:set>
                                    <p:animEffect transition="in" filter="fade">
                                      <p:cBhvr>
                                        <p:cTn id="21" dur="3500"/>
                                        <p:tgtEl>
                                          <p:spTgt spid="15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9"/>
                                        </p:tgtEl>
                                        <p:attrNameLst>
                                          <p:attrName>style.visibility</p:attrName>
                                        </p:attrNameLst>
                                      </p:cBhvr>
                                      <p:to>
                                        <p:strVal val="visible"/>
                                      </p:to>
                                    </p:set>
                                    <p:animEffect transition="in" filter="fade">
                                      <p:cBhvr>
                                        <p:cTn id="26" dur="26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154"/>
        <p:cNvGrpSpPr/>
        <p:nvPr/>
      </p:nvGrpSpPr>
      <p:grpSpPr>
        <a:xfrm>
          <a:off x="0" y="0"/>
          <a:ext cx="0" cy="0"/>
          <a:chOff x="0" y="0"/>
          <a:chExt cx="0" cy="0"/>
        </a:xfrm>
      </p:grpSpPr>
      <p:pic>
        <p:nvPicPr>
          <p:cNvPr id="155" name="Google Shape;155;p7"/>
          <p:cNvPicPr preferRelativeResize="0"/>
          <p:nvPr/>
        </p:nvPicPr>
        <p:blipFill rotWithShape="1">
          <a:blip r:embed="rId3">
            <a:alphaModFix/>
          </a:blip>
          <a:srcRect/>
          <a:stretch/>
        </p:blipFill>
        <p:spPr>
          <a:xfrm>
            <a:off x="909847" y="514326"/>
            <a:ext cx="1801491" cy="1588588"/>
          </a:xfrm>
          <a:prstGeom prst="rect">
            <a:avLst/>
          </a:prstGeom>
          <a:noFill/>
          <a:ln>
            <a:noFill/>
          </a:ln>
        </p:spPr>
      </p:pic>
      <p:pic>
        <p:nvPicPr>
          <p:cNvPr id="156" name="Google Shape;156;p7"/>
          <p:cNvPicPr preferRelativeResize="0"/>
          <p:nvPr/>
        </p:nvPicPr>
        <p:blipFill rotWithShape="1">
          <a:blip r:embed="rId4">
            <a:alphaModFix/>
          </a:blip>
          <a:srcRect/>
          <a:stretch/>
        </p:blipFill>
        <p:spPr>
          <a:xfrm>
            <a:off x="869725" y="5832145"/>
            <a:ext cx="1161183" cy="317874"/>
          </a:xfrm>
          <a:prstGeom prst="rect">
            <a:avLst/>
          </a:prstGeom>
          <a:noFill/>
          <a:ln>
            <a:noFill/>
          </a:ln>
        </p:spPr>
      </p:pic>
      <p:pic>
        <p:nvPicPr>
          <p:cNvPr id="157" name="Google Shape;157;p7"/>
          <p:cNvPicPr preferRelativeResize="0"/>
          <p:nvPr/>
        </p:nvPicPr>
        <p:blipFill rotWithShape="1">
          <a:blip r:embed="rId4">
            <a:alphaModFix/>
          </a:blip>
          <a:srcRect/>
          <a:stretch/>
        </p:blipFill>
        <p:spPr>
          <a:xfrm>
            <a:off x="869725" y="2795249"/>
            <a:ext cx="1161183" cy="317874"/>
          </a:xfrm>
          <a:prstGeom prst="rect">
            <a:avLst/>
          </a:prstGeom>
          <a:noFill/>
          <a:ln>
            <a:noFill/>
          </a:ln>
        </p:spPr>
      </p:pic>
      <p:pic>
        <p:nvPicPr>
          <p:cNvPr id="158" name="Google Shape;158;p7"/>
          <p:cNvPicPr preferRelativeResize="0"/>
          <p:nvPr/>
        </p:nvPicPr>
        <p:blipFill rotWithShape="1">
          <a:blip r:embed="rId4">
            <a:alphaModFix/>
          </a:blip>
          <a:srcRect/>
          <a:stretch/>
        </p:blipFill>
        <p:spPr>
          <a:xfrm>
            <a:off x="869725" y="7632229"/>
            <a:ext cx="1161183" cy="317874"/>
          </a:xfrm>
          <a:prstGeom prst="rect">
            <a:avLst/>
          </a:prstGeom>
          <a:noFill/>
          <a:ln>
            <a:noFill/>
          </a:ln>
        </p:spPr>
      </p:pic>
      <p:sp>
        <p:nvSpPr>
          <p:cNvPr id="159" name="Google Shape;159;p7"/>
          <p:cNvSpPr txBox="1"/>
          <p:nvPr/>
        </p:nvSpPr>
        <p:spPr>
          <a:xfrm>
            <a:off x="553103" y="9571953"/>
            <a:ext cx="16810800" cy="415500"/>
          </a:xfrm>
          <a:prstGeom prst="rect">
            <a:avLst/>
          </a:prstGeom>
          <a:noFill/>
          <a:ln>
            <a:noFill/>
          </a:ln>
        </p:spPr>
        <p:txBody>
          <a:bodyPr spcFirstLastPara="1" wrap="square" lIns="0" tIns="0" rIns="0" bIns="0" anchor="t" anchorCtr="0">
            <a:spAutoFit/>
          </a:bodyPr>
          <a:lstStyle/>
          <a:p>
            <a:pPr marL="0" marR="0" lvl="0" indent="0" algn="l" rtl="0">
              <a:lnSpc>
                <a:spcPct val="129009"/>
              </a:lnSpc>
              <a:spcBef>
                <a:spcPts val="0"/>
              </a:spcBef>
              <a:spcAft>
                <a:spcPts val="0"/>
              </a:spcAft>
              <a:buClr>
                <a:srgbClr val="000000"/>
              </a:buClr>
              <a:buSzPts val="2699"/>
              <a:buFont typeface="Arial"/>
              <a:buNone/>
            </a:pPr>
            <a:r>
              <a:rPr lang="en-US" sz="2699" b="0" i="0" u="none" strike="noStrike" cap="none">
                <a:solidFill>
                  <a:srgbClr val="303926"/>
                </a:solidFill>
                <a:latin typeface="Playfair Display SC"/>
                <a:ea typeface="Playfair Display SC"/>
                <a:cs typeface="Playfair Display SC"/>
                <a:sym typeface="Playfair Display SC"/>
              </a:rPr>
              <a:t>Connecting Your Organization's Commitments To Your Strategies</a:t>
            </a:r>
            <a:endParaRPr sz="1400" b="0" i="0" u="none" strike="noStrike" cap="none">
              <a:solidFill>
                <a:srgbClr val="000000"/>
              </a:solidFill>
              <a:latin typeface="Playfair Display SC"/>
              <a:ea typeface="Playfair Display SC"/>
              <a:cs typeface="Playfair Display SC"/>
              <a:sym typeface="Playfair Display SC"/>
            </a:endParaRPr>
          </a:p>
        </p:txBody>
      </p:sp>
      <p:sp>
        <p:nvSpPr>
          <p:cNvPr id="160" name="Google Shape;160;p7"/>
          <p:cNvSpPr txBox="1"/>
          <p:nvPr/>
        </p:nvSpPr>
        <p:spPr>
          <a:xfrm>
            <a:off x="3161970" y="795288"/>
            <a:ext cx="11593200" cy="923400"/>
          </a:xfrm>
          <a:prstGeom prst="rect">
            <a:avLst/>
          </a:prstGeom>
          <a:noFill/>
          <a:ln>
            <a:noFill/>
          </a:ln>
        </p:spPr>
        <p:txBody>
          <a:bodyPr spcFirstLastPara="1" wrap="square" lIns="0" tIns="0" rIns="0" bIns="0" anchor="t" anchorCtr="0">
            <a:spAutoFit/>
          </a:bodyPr>
          <a:lstStyle/>
          <a:p>
            <a:pPr marL="0" marR="0" lvl="0" indent="0" algn="l" rtl="0">
              <a:lnSpc>
                <a:spcPct val="129004"/>
              </a:lnSpc>
              <a:spcBef>
                <a:spcPts val="0"/>
              </a:spcBef>
              <a:spcAft>
                <a:spcPts val="0"/>
              </a:spcAft>
              <a:buClr>
                <a:srgbClr val="000000"/>
              </a:buClr>
              <a:buSzPts val="5999"/>
              <a:buFont typeface="Arial"/>
              <a:buNone/>
            </a:pPr>
            <a:r>
              <a:rPr lang="en-US" sz="5999" b="1" i="0" u="none" strike="noStrike" cap="none">
                <a:solidFill>
                  <a:srgbClr val="303926"/>
                </a:solidFill>
                <a:latin typeface="Playfair Display SC"/>
                <a:ea typeface="Playfair Display SC"/>
                <a:cs typeface="Playfair Display SC"/>
                <a:sym typeface="Playfair Display SC"/>
              </a:rPr>
              <a:t>Vendors &amp; Partners</a:t>
            </a:r>
            <a:endParaRPr sz="1400" b="1" i="0" u="none" strike="noStrike" cap="none">
              <a:solidFill>
                <a:srgbClr val="000000"/>
              </a:solidFill>
              <a:latin typeface="Playfair Display SC"/>
              <a:ea typeface="Playfair Display SC"/>
              <a:cs typeface="Playfair Display SC"/>
              <a:sym typeface="Playfair Display SC"/>
            </a:endParaRPr>
          </a:p>
        </p:txBody>
      </p:sp>
      <p:sp>
        <p:nvSpPr>
          <p:cNvPr id="161" name="Google Shape;161;p7"/>
          <p:cNvSpPr txBox="1"/>
          <p:nvPr/>
        </p:nvSpPr>
        <p:spPr>
          <a:xfrm>
            <a:off x="2383662" y="5474113"/>
            <a:ext cx="14948400" cy="1169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a:ea typeface="Montserrat"/>
                <a:cs typeface="Montserrat"/>
                <a:sym typeface="Montserrat"/>
              </a:rPr>
              <a:t>Don't be afraid to take risks. Working with new partners may be new for both of you but you'll never learn if you don't try.</a:t>
            </a:r>
            <a:endParaRPr sz="1400" b="0" i="0" u="none" strike="noStrike" cap="none">
              <a:solidFill>
                <a:srgbClr val="000000"/>
              </a:solidFill>
              <a:latin typeface="Montserrat"/>
              <a:ea typeface="Montserrat"/>
              <a:cs typeface="Montserrat"/>
              <a:sym typeface="Montserrat"/>
            </a:endParaRPr>
          </a:p>
        </p:txBody>
      </p:sp>
      <p:sp>
        <p:nvSpPr>
          <p:cNvPr id="162" name="Google Shape;162;p7"/>
          <p:cNvSpPr txBox="1"/>
          <p:nvPr/>
        </p:nvSpPr>
        <p:spPr>
          <a:xfrm>
            <a:off x="2383662" y="2661684"/>
            <a:ext cx="14363700" cy="585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a:ea typeface="Montserrat"/>
                <a:cs typeface="Montserrat"/>
                <a:sym typeface="Montserrat"/>
              </a:rPr>
              <a:t>Who are you working with – and why? </a:t>
            </a:r>
            <a:endParaRPr sz="1400" b="0" i="0" u="none" strike="noStrike" cap="none">
              <a:solidFill>
                <a:srgbClr val="000000"/>
              </a:solidFill>
              <a:latin typeface="Montserrat"/>
              <a:ea typeface="Montserrat"/>
              <a:cs typeface="Montserrat"/>
              <a:sym typeface="Montserrat"/>
            </a:endParaRPr>
          </a:p>
        </p:txBody>
      </p:sp>
      <p:sp>
        <p:nvSpPr>
          <p:cNvPr id="163" name="Google Shape;163;p7"/>
          <p:cNvSpPr txBox="1"/>
          <p:nvPr/>
        </p:nvSpPr>
        <p:spPr>
          <a:xfrm>
            <a:off x="2383662" y="7172677"/>
            <a:ext cx="14363700" cy="1169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a:ea typeface="Montserrat"/>
                <a:cs typeface="Montserrat"/>
                <a:sym typeface="Montserrat"/>
              </a:rPr>
              <a:t>New vendors will help you spread word-of-mouth and build relationships with other potential partners.</a:t>
            </a:r>
            <a:endParaRPr sz="1400" b="0" i="0" u="none" strike="noStrike" cap="none">
              <a:solidFill>
                <a:srgbClr val="000000"/>
              </a:solidFill>
              <a:latin typeface="Montserrat"/>
              <a:ea typeface="Montserrat"/>
              <a:cs typeface="Montserrat"/>
              <a:sym typeface="Montserrat"/>
            </a:endParaRPr>
          </a:p>
        </p:txBody>
      </p:sp>
      <p:pic>
        <p:nvPicPr>
          <p:cNvPr id="164" name="Google Shape;164;p7"/>
          <p:cNvPicPr preferRelativeResize="0"/>
          <p:nvPr/>
        </p:nvPicPr>
        <p:blipFill rotWithShape="1">
          <a:blip r:embed="rId4">
            <a:alphaModFix/>
          </a:blip>
          <a:srcRect/>
          <a:stretch/>
        </p:blipFill>
        <p:spPr>
          <a:xfrm>
            <a:off x="869725" y="4189074"/>
            <a:ext cx="1161183" cy="317874"/>
          </a:xfrm>
          <a:prstGeom prst="rect">
            <a:avLst/>
          </a:prstGeom>
          <a:noFill/>
          <a:ln>
            <a:noFill/>
          </a:ln>
        </p:spPr>
      </p:pic>
      <p:sp>
        <p:nvSpPr>
          <p:cNvPr id="165" name="Google Shape;165;p7"/>
          <p:cNvSpPr txBox="1"/>
          <p:nvPr/>
        </p:nvSpPr>
        <p:spPr>
          <a:xfrm>
            <a:off x="2383662" y="3775548"/>
            <a:ext cx="14363700" cy="1169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03926"/>
                </a:solidFill>
                <a:latin typeface="Montserrat"/>
                <a:ea typeface="Montserrat"/>
                <a:cs typeface="Montserrat"/>
                <a:sym typeface="Montserrat"/>
              </a:rPr>
              <a:t>Do your values align? Are they reflecting of the community you want to welcome?</a:t>
            </a:r>
            <a:endParaRPr sz="1400" b="0" i="0" u="none" strike="noStrike" cap="none">
              <a:solidFill>
                <a:srgbClr val="000000"/>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anim calcmode="lin" valueType="num">
                                      <p:cBhvr additive="base">
                                        <p:cTn id="7" dur="1000"/>
                                        <p:tgtEl>
                                          <p:spTgt spid="162"/>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57"/>
                                        </p:tgtEl>
                                        <p:attrNameLst>
                                          <p:attrName>style.visibility</p:attrName>
                                        </p:attrNameLst>
                                      </p:cBhvr>
                                      <p:to>
                                        <p:strVal val="visible"/>
                                      </p:to>
                                    </p:set>
                                    <p:anim calcmode="lin" valueType="num">
                                      <p:cBhvr additive="base">
                                        <p:cTn id="10" dur="1000"/>
                                        <p:tgtEl>
                                          <p:spTgt spid="157"/>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65"/>
                                        </p:tgtEl>
                                        <p:attrNameLst>
                                          <p:attrName>style.visibility</p:attrName>
                                        </p:attrNameLst>
                                      </p:cBhvr>
                                      <p:to>
                                        <p:strVal val="visible"/>
                                      </p:to>
                                    </p:set>
                                    <p:anim calcmode="lin" valueType="num">
                                      <p:cBhvr additive="base">
                                        <p:cTn id="15" dur="1000"/>
                                        <p:tgtEl>
                                          <p:spTgt spid="165"/>
                                        </p:tgtEl>
                                        <p:attrNameLst>
                                          <p:attrName>ppt_x</p:attrName>
                                        </p:attrNameLst>
                                      </p:cBhvr>
                                      <p:tavLst>
                                        <p:tav tm="0">
                                          <p:val>
                                            <p:strVal val="#ppt_x-1"/>
                                          </p:val>
                                        </p:tav>
                                        <p:tav tm="100000">
                                          <p:val>
                                            <p:strVal val="#ppt_x"/>
                                          </p:val>
                                        </p:tav>
                                      </p:tavLst>
                                    </p:anim>
                                  </p:childTnLst>
                                </p:cTn>
                              </p:par>
                              <p:par>
                                <p:cTn id="16" presetID="2" presetClass="entr" presetSubtype="8" fill="hold" nodeType="withEffect">
                                  <p:stCondLst>
                                    <p:cond delay="0"/>
                                  </p:stCondLst>
                                  <p:childTnLst>
                                    <p:set>
                                      <p:cBhvr>
                                        <p:cTn id="17" dur="1" fill="hold">
                                          <p:stCondLst>
                                            <p:cond delay="0"/>
                                          </p:stCondLst>
                                        </p:cTn>
                                        <p:tgtEl>
                                          <p:spTgt spid="164"/>
                                        </p:tgtEl>
                                        <p:attrNameLst>
                                          <p:attrName>style.visibility</p:attrName>
                                        </p:attrNameLst>
                                      </p:cBhvr>
                                      <p:to>
                                        <p:strVal val="visible"/>
                                      </p:to>
                                    </p:set>
                                    <p:anim calcmode="lin" valueType="num">
                                      <p:cBhvr additive="base">
                                        <p:cTn id="18" dur="1000"/>
                                        <p:tgtEl>
                                          <p:spTgt spid="164"/>
                                        </p:tgtEl>
                                        <p:attrNameLst>
                                          <p:attrName>ppt_x</p:attrName>
                                        </p:attrNameLst>
                                      </p:cBhvr>
                                      <p:tavLst>
                                        <p:tav tm="0">
                                          <p:val>
                                            <p:strVal val="#ppt_x-1"/>
                                          </p:val>
                                        </p:tav>
                                        <p:tav tm="100000">
                                          <p:val>
                                            <p:strVal val="#ppt_x"/>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61"/>
                                        </p:tgtEl>
                                        <p:attrNameLst>
                                          <p:attrName>style.visibility</p:attrName>
                                        </p:attrNameLst>
                                      </p:cBhvr>
                                      <p:to>
                                        <p:strVal val="visible"/>
                                      </p:to>
                                    </p:set>
                                    <p:anim calcmode="lin" valueType="num">
                                      <p:cBhvr additive="base">
                                        <p:cTn id="23" dur="1000"/>
                                        <p:tgtEl>
                                          <p:spTgt spid="161"/>
                                        </p:tgtEl>
                                        <p:attrNameLst>
                                          <p:attrName>ppt_x</p:attrName>
                                        </p:attrNameLst>
                                      </p:cBhvr>
                                      <p:tavLst>
                                        <p:tav tm="0">
                                          <p:val>
                                            <p:strVal val="#ppt_x-1"/>
                                          </p:val>
                                        </p:tav>
                                        <p:tav tm="100000">
                                          <p:val>
                                            <p:strVal val="#ppt_x"/>
                                          </p:val>
                                        </p:tav>
                                      </p:tavLst>
                                    </p:anim>
                                  </p:childTnLst>
                                </p:cTn>
                              </p:par>
                              <p:par>
                                <p:cTn id="24" presetID="2" presetClass="entr" presetSubtype="8" fill="hold" nodeType="withEffect">
                                  <p:stCondLst>
                                    <p:cond delay="0"/>
                                  </p:stCondLst>
                                  <p:childTnLst>
                                    <p:set>
                                      <p:cBhvr>
                                        <p:cTn id="25" dur="1" fill="hold">
                                          <p:stCondLst>
                                            <p:cond delay="0"/>
                                          </p:stCondLst>
                                        </p:cTn>
                                        <p:tgtEl>
                                          <p:spTgt spid="156"/>
                                        </p:tgtEl>
                                        <p:attrNameLst>
                                          <p:attrName>style.visibility</p:attrName>
                                        </p:attrNameLst>
                                      </p:cBhvr>
                                      <p:to>
                                        <p:strVal val="visible"/>
                                      </p:to>
                                    </p:set>
                                    <p:anim calcmode="lin" valueType="num">
                                      <p:cBhvr additive="base">
                                        <p:cTn id="26" dur="1000"/>
                                        <p:tgtEl>
                                          <p:spTgt spid="156"/>
                                        </p:tgtEl>
                                        <p:attrNameLst>
                                          <p:attrName>ppt_x</p:attrName>
                                        </p:attrNameLst>
                                      </p:cBhvr>
                                      <p:tavLst>
                                        <p:tav tm="0">
                                          <p:val>
                                            <p:strVal val="#ppt_x-1"/>
                                          </p:val>
                                        </p:tav>
                                        <p:tav tm="100000">
                                          <p:val>
                                            <p:strVal val="#ppt_x"/>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63"/>
                                        </p:tgtEl>
                                        <p:attrNameLst>
                                          <p:attrName>style.visibility</p:attrName>
                                        </p:attrNameLst>
                                      </p:cBhvr>
                                      <p:to>
                                        <p:strVal val="visible"/>
                                      </p:to>
                                    </p:set>
                                    <p:anim calcmode="lin" valueType="num">
                                      <p:cBhvr additive="base">
                                        <p:cTn id="31" dur="1000"/>
                                        <p:tgtEl>
                                          <p:spTgt spid="163"/>
                                        </p:tgtEl>
                                        <p:attrNameLst>
                                          <p:attrName>ppt_x</p:attrName>
                                        </p:attrNameLst>
                                      </p:cBhvr>
                                      <p:tavLst>
                                        <p:tav tm="0">
                                          <p:val>
                                            <p:strVal val="#ppt_x-1"/>
                                          </p:val>
                                        </p:tav>
                                        <p:tav tm="100000">
                                          <p:val>
                                            <p:strVal val="#ppt_x"/>
                                          </p:val>
                                        </p:tav>
                                      </p:tavLst>
                                    </p:anim>
                                  </p:childTnLst>
                                </p:cTn>
                              </p:par>
                              <p:par>
                                <p:cTn id="32" presetID="2" presetClass="entr" presetSubtype="8" fill="hold" nodeType="withEffect">
                                  <p:stCondLst>
                                    <p:cond delay="0"/>
                                  </p:stCondLst>
                                  <p:childTnLst>
                                    <p:set>
                                      <p:cBhvr>
                                        <p:cTn id="33" dur="1" fill="hold">
                                          <p:stCondLst>
                                            <p:cond delay="0"/>
                                          </p:stCondLst>
                                        </p:cTn>
                                        <p:tgtEl>
                                          <p:spTgt spid="158"/>
                                        </p:tgtEl>
                                        <p:attrNameLst>
                                          <p:attrName>style.visibility</p:attrName>
                                        </p:attrNameLst>
                                      </p:cBhvr>
                                      <p:to>
                                        <p:strVal val="visible"/>
                                      </p:to>
                                    </p:set>
                                    <p:anim calcmode="lin" valueType="num">
                                      <p:cBhvr additive="base">
                                        <p:cTn id="34" dur="1000"/>
                                        <p:tgtEl>
                                          <p:spTgt spid="15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ACFBC"/>
        </a:solidFill>
        <a:effectLst/>
      </p:bgPr>
    </p:bg>
    <p:spTree>
      <p:nvGrpSpPr>
        <p:cNvPr id="1" name="Shape 169"/>
        <p:cNvGrpSpPr/>
        <p:nvPr/>
      </p:nvGrpSpPr>
      <p:grpSpPr>
        <a:xfrm>
          <a:off x="0" y="0"/>
          <a:ext cx="0" cy="0"/>
          <a:chOff x="0" y="0"/>
          <a:chExt cx="0" cy="0"/>
        </a:xfrm>
      </p:grpSpPr>
      <p:pic>
        <p:nvPicPr>
          <p:cNvPr id="170" name="Google Shape;170;gf4988954f0_0_36"/>
          <p:cNvPicPr preferRelativeResize="0"/>
          <p:nvPr/>
        </p:nvPicPr>
        <p:blipFill rotWithShape="1">
          <a:blip r:embed="rId3">
            <a:alphaModFix/>
          </a:blip>
          <a:srcRect/>
          <a:stretch/>
        </p:blipFill>
        <p:spPr>
          <a:xfrm>
            <a:off x="909847" y="514326"/>
            <a:ext cx="1577034" cy="1588588"/>
          </a:xfrm>
          <a:prstGeom prst="rect">
            <a:avLst/>
          </a:prstGeom>
          <a:noFill/>
          <a:ln>
            <a:noFill/>
          </a:ln>
        </p:spPr>
      </p:pic>
      <p:sp>
        <p:nvSpPr>
          <p:cNvPr id="171" name="Google Shape;171;gf4988954f0_0_36"/>
          <p:cNvSpPr txBox="1"/>
          <p:nvPr/>
        </p:nvSpPr>
        <p:spPr>
          <a:xfrm>
            <a:off x="3161970" y="795288"/>
            <a:ext cx="11593200" cy="923400"/>
          </a:xfrm>
          <a:prstGeom prst="rect">
            <a:avLst/>
          </a:prstGeom>
          <a:noFill/>
          <a:ln>
            <a:noFill/>
          </a:ln>
        </p:spPr>
        <p:txBody>
          <a:bodyPr spcFirstLastPara="1" wrap="square" lIns="0" tIns="0" rIns="0" bIns="0" anchor="t" anchorCtr="0">
            <a:spAutoFit/>
          </a:bodyPr>
          <a:lstStyle/>
          <a:p>
            <a:pPr marL="0" marR="0" lvl="0" indent="0" algn="l" rtl="0">
              <a:lnSpc>
                <a:spcPct val="129004"/>
              </a:lnSpc>
              <a:spcBef>
                <a:spcPts val="0"/>
              </a:spcBef>
              <a:spcAft>
                <a:spcPts val="0"/>
              </a:spcAft>
              <a:buClr>
                <a:srgbClr val="000000"/>
              </a:buClr>
              <a:buSzPts val="5999"/>
              <a:buFont typeface="Arial"/>
              <a:buNone/>
            </a:pPr>
            <a:r>
              <a:rPr lang="en-US" sz="5999" b="1" i="0" u="none" strike="noStrike" cap="none">
                <a:solidFill>
                  <a:srgbClr val="303926"/>
                </a:solidFill>
                <a:latin typeface="Playfair Display SC"/>
                <a:ea typeface="Playfair Display SC"/>
                <a:cs typeface="Playfair Display SC"/>
                <a:sym typeface="Playfair Display SC"/>
              </a:rPr>
              <a:t>Budget Allocation</a:t>
            </a:r>
            <a:endParaRPr sz="1400" b="1" i="0" u="none" strike="noStrike" cap="none">
              <a:solidFill>
                <a:srgbClr val="000000"/>
              </a:solidFill>
              <a:latin typeface="Playfair Display SC"/>
              <a:ea typeface="Playfair Display SC"/>
              <a:cs typeface="Playfair Display SC"/>
              <a:sym typeface="Playfair Display SC"/>
            </a:endParaRPr>
          </a:p>
        </p:txBody>
      </p:sp>
      <p:sp>
        <p:nvSpPr>
          <p:cNvPr id="172" name="Google Shape;172;gf4988954f0_0_36"/>
          <p:cNvSpPr txBox="1"/>
          <p:nvPr/>
        </p:nvSpPr>
        <p:spPr>
          <a:xfrm>
            <a:off x="553103" y="9571953"/>
            <a:ext cx="16810800" cy="415500"/>
          </a:xfrm>
          <a:prstGeom prst="rect">
            <a:avLst/>
          </a:prstGeom>
          <a:noFill/>
          <a:ln>
            <a:noFill/>
          </a:ln>
        </p:spPr>
        <p:txBody>
          <a:bodyPr spcFirstLastPara="1" wrap="square" lIns="0" tIns="0" rIns="0" bIns="0" anchor="t" anchorCtr="0">
            <a:spAutoFit/>
          </a:bodyPr>
          <a:lstStyle/>
          <a:p>
            <a:pPr marL="0" marR="0" lvl="0" indent="0" algn="l" rtl="0">
              <a:lnSpc>
                <a:spcPct val="129009"/>
              </a:lnSpc>
              <a:spcBef>
                <a:spcPts val="0"/>
              </a:spcBef>
              <a:spcAft>
                <a:spcPts val="0"/>
              </a:spcAft>
              <a:buClr>
                <a:srgbClr val="000000"/>
              </a:buClr>
              <a:buSzPts val="2699"/>
              <a:buFont typeface="Arial"/>
              <a:buNone/>
            </a:pPr>
            <a:r>
              <a:rPr lang="en-US" sz="2699" b="0" i="0" u="none" strike="noStrike" cap="none">
                <a:solidFill>
                  <a:srgbClr val="303926"/>
                </a:solidFill>
                <a:latin typeface="Playfair Display SC"/>
                <a:ea typeface="Playfair Display SC"/>
                <a:cs typeface="Playfair Display SC"/>
                <a:sym typeface="Playfair Display SC"/>
              </a:rPr>
              <a:t>Connecting Your Organization's Commitments To Your Strategies</a:t>
            </a:r>
            <a:endParaRPr sz="1400" b="0" i="0" u="none" strike="noStrike" cap="none">
              <a:solidFill>
                <a:srgbClr val="000000"/>
              </a:solidFill>
              <a:latin typeface="Playfair Display SC"/>
              <a:ea typeface="Playfair Display SC"/>
              <a:cs typeface="Playfair Display SC"/>
              <a:sym typeface="Playfair Display SC"/>
            </a:endParaRPr>
          </a:p>
        </p:txBody>
      </p:sp>
      <p:pic>
        <p:nvPicPr>
          <p:cNvPr id="173" name="Google Shape;173;gf4988954f0_0_36"/>
          <p:cNvPicPr preferRelativeResize="0"/>
          <p:nvPr/>
        </p:nvPicPr>
        <p:blipFill rotWithShape="1">
          <a:blip r:embed="rId4">
            <a:alphaModFix/>
          </a:blip>
          <a:srcRect/>
          <a:stretch/>
        </p:blipFill>
        <p:spPr>
          <a:xfrm>
            <a:off x="1057550" y="2596775"/>
            <a:ext cx="6256850" cy="4454149"/>
          </a:xfrm>
          <a:prstGeom prst="rect">
            <a:avLst/>
          </a:prstGeom>
          <a:noFill/>
          <a:ln>
            <a:noFill/>
          </a:ln>
        </p:spPr>
      </p:pic>
      <p:pic>
        <p:nvPicPr>
          <p:cNvPr id="174" name="Google Shape;174;gf4988954f0_0_36"/>
          <p:cNvPicPr preferRelativeResize="0"/>
          <p:nvPr/>
        </p:nvPicPr>
        <p:blipFill rotWithShape="1">
          <a:blip r:embed="rId5">
            <a:alphaModFix/>
          </a:blip>
          <a:srcRect/>
          <a:stretch/>
        </p:blipFill>
        <p:spPr>
          <a:xfrm>
            <a:off x="11019825" y="3336750"/>
            <a:ext cx="3626874" cy="6010249"/>
          </a:xfrm>
          <a:prstGeom prst="rect">
            <a:avLst/>
          </a:prstGeom>
          <a:noFill/>
          <a:ln>
            <a:noFill/>
          </a:ln>
        </p:spPr>
      </p:pic>
      <p:pic>
        <p:nvPicPr>
          <p:cNvPr id="175" name="Google Shape;175;gf4988954f0_0_36"/>
          <p:cNvPicPr preferRelativeResize="0"/>
          <p:nvPr/>
        </p:nvPicPr>
        <p:blipFill>
          <a:blip r:embed="rId6">
            <a:alphaModFix/>
          </a:blip>
          <a:stretch>
            <a:fillRect/>
          </a:stretch>
        </p:blipFill>
        <p:spPr>
          <a:xfrm>
            <a:off x="5213250" y="4771477"/>
            <a:ext cx="4779175" cy="4684299"/>
          </a:xfrm>
          <a:prstGeom prst="rect">
            <a:avLst/>
          </a:prstGeom>
          <a:noFill/>
          <a:ln>
            <a:noFill/>
          </a:ln>
        </p:spPr>
      </p:pic>
      <p:pic>
        <p:nvPicPr>
          <p:cNvPr id="176" name="Google Shape;176;gf4988954f0_0_36"/>
          <p:cNvPicPr preferRelativeResize="0"/>
          <p:nvPr/>
        </p:nvPicPr>
        <p:blipFill>
          <a:blip r:embed="rId7">
            <a:alphaModFix/>
          </a:blip>
          <a:stretch>
            <a:fillRect/>
          </a:stretch>
        </p:blipFill>
        <p:spPr>
          <a:xfrm>
            <a:off x="14340050" y="1654775"/>
            <a:ext cx="3075675" cy="386715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 calcmode="lin" valueType="num">
                                      <p:cBhvr additive="base">
                                        <p:cTn id="7" dur="2500"/>
                                        <p:tgtEl>
                                          <p:spTgt spid="173"/>
                                        </p:tgtEl>
                                        <p:attrNameLst>
                                          <p:attrName>ppt_w</p:attrName>
                                        </p:attrNameLst>
                                      </p:cBhvr>
                                      <p:tavLst>
                                        <p:tav tm="0">
                                          <p:val>
                                            <p:strVal val="0"/>
                                          </p:val>
                                        </p:tav>
                                        <p:tav tm="100000">
                                          <p:val>
                                            <p:strVal val="#ppt_w"/>
                                          </p:val>
                                        </p:tav>
                                      </p:tavLst>
                                    </p:anim>
                                    <p:anim calcmode="lin" valueType="num">
                                      <p:cBhvr additive="base">
                                        <p:cTn id="8" dur="2500"/>
                                        <p:tgtEl>
                                          <p:spTgt spid="173"/>
                                        </p:tgtEl>
                                        <p:attrNameLst>
                                          <p:attrName>ppt_h</p:attrName>
                                        </p:attrNameLst>
                                      </p:cBhvr>
                                      <p:tavLst>
                                        <p:tav tm="0">
                                          <p:val>
                                            <p:strVal val="0"/>
                                          </p:val>
                                        </p:tav>
                                        <p:tav tm="100000">
                                          <p:val>
                                            <p:strVal val="#ppt_h"/>
                                          </p:val>
                                        </p:tav>
                                      </p:tavLst>
                                    </p:anim>
                                  </p:childTnLst>
                                </p:cTn>
                              </p:par>
                            </p:childTnLst>
                          </p:cTn>
                        </p:par>
                        <p:par>
                          <p:cTn id="9" fill="hold">
                            <p:stCondLst>
                              <p:cond delay="2500"/>
                            </p:stCondLst>
                            <p:childTnLst>
                              <p:par>
                                <p:cTn id="10" presetID="10" presetClass="entr" presetSubtype="0" fill="hold" nodeType="afterEffect">
                                  <p:stCondLst>
                                    <p:cond delay="0"/>
                                  </p:stCondLst>
                                  <p:childTnLst>
                                    <p:set>
                                      <p:cBhvr>
                                        <p:cTn id="11" dur="1" fill="hold">
                                          <p:stCondLst>
                                            <p:cond delay="0"/>
                                          </p:stCondLst>
                                        </p:cTn>
                                        <p:tgtEl>
                                          <p:spTgt spid="175"/>
                                        </p:tgtEl>
                                        <p:attrNameLst>
                                          <p:attrName>style.visibility</p:attrName>
                                        </p:attrNameLst>
                                      </p:cBhvr>
                                      <p:to>
                                        <p:strVal val="visible"/>
                                      </p:to>
                                    </p:set>
                                    <p:animEffect transition="in" filter="fade">
                                      <p:cBhvr>
                                        <p:cTn id="12" dur="1000"/>
                                        <p:tgtEl>
                                          <p:spTgt spid="175"/>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74"/>
                                        </p:tgtEl>
                                        <p:attrNameLst>
                                          <p:attrName>style.visibility</p:attrName>
                                        </p:attrNameLst>
                                      </p:cBhvr>
                                      <p:to>
                                        <p:strVal val="visible"/>
                                      </p:to>
                                    </p:set>
                                    <p:anim calcmode="lin" valueType="num">
                                      <p:cBhvr additive="base">
                                        <p:cTn id="17" dur="2500"/>
                                        <p:tgtEl>
                                          <p:spTgt spid="174"/>
                                        </p:tgtEl>
                                        <p:attrNameLst>
                                          <p:attrName>ppt_w</p:attrName>
                                        </p:attrNameLst>
                                      </p:cBhvr>
                                      <p:tavLst>
                                        <p:tav tm="0">
                                          <p:val>
                                            <p:strVal val="0"/>
                                          </p:val>
                                        </p:tav>
                                        <p:tav tm="100000">
                                          <p:val>
                                            <p:strVal val="#ppt_w"/>
                                          </p:val>
                                        </p:tav>
                                      </p:tavLst>
                                    </p:anim>
                                    <p:anim calcmode="lin" valueType="num">
                                      <p:cBhvr additive="base">
                                        <p:cTn id="18" dur="2500"/>
                                        <p:tgtEl>
                                          <p:spTgt spid="174"/>
                                        </p:tgtEl>
                                        <p:attrNameLst>
                                          <p:attrName>ppt_h</p:attrName>
                                        </p:attrNameLst>
                                      </p:cBhvr>
                                      <p:tavLst>
                                        <p:tav tm="0">
                                          <p:val>
                                            <p:strVal val="0"/>
                                          </p:val>
                                        </p:tav>
                                        <p:tav tm="100000">
                                          <p:val>
                                            <p:strVal val="#ppt_h"/>
                                          </p:val>
                                        </p:tav>
                                      </p:tavLst>
                                    </p:anim>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176"/>
                                        </p:tgtEl>
                                        <p:attrNameLst>
                                          <p:attrName>style.visibility</p:attrName>
                                        </p:attrNameLst>
                                      </p:cBhvr>
                                      <p:to>
                                        <p:strVal val="visible"/>
                                      </p:to>
                                    </p:set>
                                    <p:animEffect transition="in" filter="fade">
                                      <p:cBhvr>
                                        <p:cTn id="22" dur="1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TotalTime>
  <Words>1508</Words>
  <Application>Microsoft Office PowerPoint</Application>
  <PresentationFormat>Custom</PresentationFormat>
  <Paragraphs>211</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Source Sans Pro</vt:lpstr>
      <vt:lpstr>Playfair Display SC</vt:lpstr>
      <vt:lpstr>Montserrat Medium</vt:lpstr>
      <vt:lpstr>Montserrat</vt:lpstr>
      <vt:lpstr>Montserrat Light</vt:lpstr>
      <vt:lpstr>Montserrat SemiBold</vt:lpstr>
      <vt:lpstr>Playfair Display</vt:lpstr>
      <vt:lpstr>Josefin Sans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Beth Gilliland</cp:lastModifiedBy>
  <cp:revision>4</cp:revision>
  <dcterms:created xsi:type="dcterms:W3CDTF">2006-08-16T00:00:00Z</dcterms:created>
  <dcterms:modified xsi:type="dcterms:W3CDTF">2022-10-28T03:16:23Z</dcterms:modified>
</cp:coreProperties>
</file>