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5"/>
  </p:notesMasterIdLst>
  <p:sldIdLst>
    <p:sldId id="256" r:id="rId2"/>
    <p:sldId id="264" r:id="rId3"/>
    <p:sldId id="258" r:id="rId4"/>
    <p:sldId id="312" r:id="rId5"/>
    <p:sldId id="316" r:id="rId6"/>
    <p:sldId id="290" r:id="rId7"/>
    <p:sldId id="291" r:id="rId8"/>
    <p:sldId id="306" r:id="rId9"/>
    <p:sldId id="307" r:id="rId10"/>
    <p:sldId id="309" r:id="rId11"/>
    <p:sldId id="310" r:id="rId12"/>
    <p:sldId id="317" r:id="rId13"/>
    <p:sldId id="261" r:id="rId14"/>
    <p:sldId id="260" r:id="rId15"/>
    <p:sldId id="315" r:id="rId16"/>
    <p:sldId id="302" r:id="rId17"/>
    <p:sldId id="311" r:id="rId18"/>
    <p:sldId id="263" r:id="rId19"/>
    <p:sldId id="266" r:id="rId20"/>
    <p:sldId id="267" r:id="rId21"/>
    <p:sldId id="268" r:id="rId22"/>
    <p:sldId id="269" r:id="rId23"/>
    <p:sldId id="270" r:id="rId24"/>
    <p:sldId id="265" r:id="rId25"/>
    <p:sldId id="313" r:id="rId26"/>
    <p:sldId id="272" r:id="rId27"/>
    <p:sldId id="273" r:id="rId28"/>
    <p:sldId id="274" r:id="rId29"/>
    <p:sldId id="275" r:id="rId30"/>
    <p:sldId id="277" r:id="rId31"/>
    <p:sldId id="276" r:id="rId32"/>
    <p:sldId id="279" r:id="rId33"/>
    <p:sldId id="314" r:id="rId34"/>
    <p:sldId id="281" r:id="rId35"/>
    <p:sldId id="283" r:id="rId36"/>
    <p:sldId id="296" r:id="rId37"/>
    <p:sldId id="284" r:id="rId38"/>
    <p:sldId id="288" r:id="rId39"/>
    <p:sldId id="289" r:id="rId40"/>
    <p:sldId id="292" r:id="rId41"/>
    <p:sldId id="293" r:id="rId42"/>
    <p:sldId id="285" r:id="rId43"/>
    <p:sldId id="286" r:id="rId44"/>
    <p:sldId id="287" r:id="rId45"/>
    <p:sldId id="304" r:id="rId46"/>
    <p:sldId id="294" r:id="rId47"/>
    <p:sldId id="297" r:id="rId48"/>
    <p:sldId id="298" r:id="rId49"/>
    <p:sldId id="299" r:id="rId50"/>
    <p:sldId id="300" r:id="rId51"/>
    <p:sldId id="301" r:id="rId52"/>
    <p:sldId id="295" r:id="rId53"/>
    <p:sldId id="282" r:id="rId5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Herrera" initials="SH" lastIdx="1" clrIdx="0">
    <p:extLst>
      <p:ext uri="{19B8F6BF-5375-455C-9EA6-DF929625EA0E}">
        <p15:presenceInfo xmlns:p15="http://schemas.microsoft.com/office/powerpoint/2012/main" userId="S-1-5-21-3516884288-2819916808-3028616173-396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7E9"/>
    <a:srgbClr val="6600FF"/>
    <a:srgbClr val="CC3399"/>
    <a:srgbClr val="0066CC"/>
    <a:srgbClr val="FFCC00"/>
    <a:srgbClr val="0066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78272" autoAdjust="0"/>
  </p:normalViewPr>
  <p:slideViewPr>
    <p:cSldViewPr snapToGrid="0">
      <p:cViewPr varScale="1">
        <p:scale>
          <a:sx n="90" d="100"/>
          <a:sy n="90" d="100"/>
        </p:scale>
        <p:origin x="95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AUDIENCE gender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66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AA-4919-A0E6-BBB85A614C6C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BEAA-4919-A0E6-BBB85A614C6C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3.5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A-4919-A0E6-BBB85A614C6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227618496"/>
        <c:axId val="1227617664"/>
      </c:barChart>
      <c:dateAx>
        <c:axId val="122761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27617664"/>
        <c:crosses val="autoZero"/>
        <c:auto val="0"/>
        <c:lblOffset val="100"/>
        <c:baseTimeUnit val="days"/>
      </c:dateAx>
      <c:valAx>
        <c:axId val="1227617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2761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AUDIENCE gender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3C70-41EC-B3A4-DB3D1854A1B8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EAA-4919-A0E6-BBB85A614C6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EAA-4919-A0E6-BBB85A614C6C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3.5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A-4919-A0E6-BBB85A614C6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227618496"/>
        <c:axId val="1227617664"/>
      </c:barChart>
      <c:dateAx>
        <c:axId val="122761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27617664"/>
        <c:crosses val="autoZero"/>
        <c:auto val="0"/>
        <c:lblOffset val="100"/>
        <c:baseTimeUnit val="days"/>
      </c:dateAx>
      <c:valAx>
        <c:axId val="1227617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2761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AUDIENCE race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EAA-4919-A0E6-BBB85A614C6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EAA-4919-A0E6-BBB85A614C6C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5"/>
                <c:pt idx="0">
                  <c:v>White</c:v>
                </c:pt>
                <c:pt idx="1">
                  <c:v>Black</c:v>
                </c:pt>
                <c:pt idx="2">
                  <c:v>Asian</c:v>
                </c:pt>
                <c:pt idx="3">
                  <c:v>Hispanic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A-4919-A0E6-BBB85A614C6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227618496"/>
        <c:axId val="1227617664"/>
      </c:barChart>
      <c:dateAx>
        <c:axId val="122761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27617664"/>
        <c:crosses val="autoZero"/>
        <c:auto val="0"/>
        <c:lblOffset val="100"/>
        <c:baseTimeUnit val="days"/>
      </c:dateAx>
      <c:valAx>
        <c:axId val="1227617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2761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AUDIENCE race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EAA-4919-A0E6-BBB85A614C6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BEAA-4919-A0E6-BBB85A614C6C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5"/>
                <c:pt idx="0">
                  <c:v>Asian people</c:v>
                </c:pt>
                <c:pt idx="1">
                  <c:v>Black people</c:v>
                </c:pt>
                <c:pt idx="2">
                  <c:v>Hispanic people</c:v>
                </c:pt>
                <c:pt idx="3">
                  <c:v>Other people</c:v>
                </c:pt>
                <c:pt idx="4">
                  <c:v>White people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1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AA-4919-A0E6-BBB85A614C6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227618496"/>
        <c:axId val="1227617664"/>
      </c:barChart>
      <c:dateAx>
        <c:axId val="1227618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27617664"/>
        <c:crosses val="autoZero"/>
        <c:auto val="0"/>
        <c:lblOffset val="100"/>
        <c:baseTimeUnit val="days"/>
      </c:dateAx>
      <c:valAx>
        <c:axId val="12276176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27618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DF2E6-5FE9-49CE-88F5-5537F96B7994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3FABB-FC90-46C7-9E76-EE0BE5A51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29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20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48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90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142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9019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188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231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2193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448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69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46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546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889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62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599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5860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124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2644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4618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8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118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11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95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907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2294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84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8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4022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7084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49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99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3797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23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51428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78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83776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1632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78812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3628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363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0035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2092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1899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84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086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8392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119758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3323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64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37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baseline="0" dirty="0" smtClean="0"/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6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363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D3FABB-FC90-46C7-9E76-EE0BE5A512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1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5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852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1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4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3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03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836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93F11-D078-4C52-9DEA-E5B5F4710FFF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3A106-F66D-4648-91F6-9CD53A5DB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5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Addressing bias in data with a system of empowerment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0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BIAS LOOKS LIKE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37663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776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REDUCING BIAS LOOKS LIKE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6364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838200" y="2381693"/>
            <a:ext cx="3603171" cy="21584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 people includes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Prefer not to Answer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Unknown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Mixed race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62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WHY DATA BIAS MATTERS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Emotion AI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Machine Learning    </a:t>
            </a:r>
            <a:endParaRPr lang="en-US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141" y="1929350"/>
            <a:ext cx="4518036" cy="414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34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WHY DATA BIAS MATTERS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arts went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We are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relying more on data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 make business decisions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We may need to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outsource</a:t>
            </a:r>
          </a:p>
        </p:txBody>
      </p:sp>
    </p:spTree>
    <p:extLst>
      <p:ext uri="{BB962C8B-B14F-4D97-AF65-F5344CB8AC3E}">
        <p14:creationId xmlns:p14="http://schemas.microsoft.com/office/powerpoint/2010/main" val="222483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WHY DATA BIAS MATTERS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Digital divide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Lack of diversity in technology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Solutions for users of all abilities</a:t>
            </a:r>
          </a:p>
        </p:txBody>
      </p:sp>
    </p:spTree>
    <p:extLst>
      <p:ext uri="{BB962C8B-B14F-4D97-AF65-F5344CB8AC3E}">
        <p14:creationId xmlns:p14="http://schemas.microsoft.com/office/powerpoint/2010/main" val="133811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accuracy does not mean data is bias free.</a:t>
            </a:r>
          </a:p>
        </p:txBody>
      </p:sp>
    </p:spTree>
    <p:extLst>
      <p:ext uri="{BB962C8B-B14F-4D97-AF65-F5344CB8AC3E}">
        <p14:creationId xmlns:p14="http://schemas.microsoft.com/office/powerpoint/2010/main" val="2489398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WHY DATA BIAS MATTERS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There are different types of bias that directly affect our work in the arts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Historical Bias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Representation Bias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Measurement Bias (feedback loops)</a:t>
            </a:r>
          </a:p>
        </p:txBody>
      </p:sp>
    </p:spTree>
    <p:extLst>
      <p:ext uri="{BB962C8B-B14F-4D97-AF65-F5344CB8AC3E}">
        <p14:creationId xmlns:p14="http://schemas.microsoft.com/office/powerpoint/2010/main" val="144446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of empowerment</a:t>
            </a:r>
          </a:p>
        </p:txBody>
      </p:sp>
    </p:spTree>
    <p:extLst>
      <p:ext uri="{BB962C8B-B14F-4D97-AF65-F5344CB8AC3E}">
        <p14:creationId xmlns:p14="http://schemas.microsoft.com/office/powerpoint/2010/main" val="753982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Digital transformations fail </a:t>
            </a:r>
            <a:r>
              <a:rPr lang="en-US" sz="6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 </a:t>
            </a:r>
            <a:r>
              <a:rPr lang="en-US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of the time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97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DISRUPTION EMPOWERMENT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Massive Transformative Purpose (MTP)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Failing forward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support from leadership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wins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1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Belonging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MUPS antiracism 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 little about me</a:t>
            </a:r>
          </a:p>
        </p:txBody>
      </p:sp>
    </p:spTree>
    <p:extLst>
      <p:ext uri="{BB962C8B-B14F-4D97-AF65-F5344CB8AC3E}">
        <p14:creationId xmlns:p14="http://schemas.microsoft.com/office/powerpoint/2010/main" val="382780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MASSIVE TRANSFORMATIVE PURPOSE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Audaciously big and inspirational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Can cause significant transformation to community or planet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There is a clear “why” behind the work being done</a:t>
            </a:r>
          </a:p>
          <a:p>
            <a:pPr marL="0" indent="0"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82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FAIL FORWARD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room to fail forward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Freedom to experiment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44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DECLARE SUPPORT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Staff Meetings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Board Meetings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Newsletters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18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SMALL WINS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Small wins go a long way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Pick ONE thing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81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Go for walks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Drink water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Read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Meditate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CC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3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</a:p>
        </p:txBody>
      </p:sp>
    </p:spTree>
    <p:extLst>
      <p:ext uri="{BB962C8B-B14F-4D97-AF65-F5344CB8AC3E}">
        <p14:creationId xmlns:p14="http://schemas.microsoft.com/office/powerpoint/2010/main" val="1307294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are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are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Connected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are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Supported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When You are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Proud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82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Othering and Belonging Institute at UC Berkeley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Targeted universalism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is an approach that supports the needs of the particular while reminding us that we are all part of the same social fabric.”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0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#1: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a universal goal based upon a broadly shared recognition of a societal problem and collective aspirations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Make the arts accessible to all audience members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04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#2: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Assess or measure the general population performance relative to the universal goal.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Survey to understand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barriers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attend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ROADMAP FOR TODAY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looks like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Why data ethics are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 our DEAI 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Systems of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Bringing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to our data projects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Data project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22893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#3: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Identify groups and places that are performing differently with respect to the goal.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Segment audiences into different groups and learn about their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barriers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63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#4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Assess and understand the structures that support or impede each group or community from achieving the universal goal.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Analyze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survey feedback and look for common themes.</a:t>
            </a:r>
          </a:p>
          <a:p>
            <a:pPr marL="0" indent="0">
              <a:buNone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0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ELEMENTS OF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 #5: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Develop and implement targeted strategies for each group to reach the universal goal.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 Send a price offering to one group.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Set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up a shuttle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 for another.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FFCC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BELONGING</a:t>
            </a:r>
            <a:endParaRPr lang="en-US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31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</a:p>
        </p:txBody>
      </p:sp>
    </p:spTree>
    <p:extLst>
      <p:ext uri="{BB962C8B-B14F-4D97-AF65-F5344CB8AC3E}">
        <p14:creationId xmlns:p14="http://schemas.microsoft.com/office/powerpoint/2010/main" val="1269233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STAFF DIVERSITY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Innovation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many “right” ways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all have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expertise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learn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from each other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08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INCLUSIVE COLLABORATION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Leverage community stakeholder relationships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 staff from non-data departments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1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INCLUSIVE DATA COLLECTION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Inclusive considerations help us reduce bias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Non-digital platforms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Non-ticketed guests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Free events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Greater community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72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DATA PROJECTS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Build this step into your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timeline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 your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WHY (MTP)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 a description of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data you will collect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 information on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you will do with the data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1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DATA PROJECTS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Consider data privacy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Who has access to the data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How long will you have access to it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99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DRAFTING SURVEY QUESTIONS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Randomization feature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Avoid cognitive load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Our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DEAI committees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are a resource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32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all have a place in this work.</a:t>
            </a:r>
          </a:p>
        </p:txBody>
      </p:sp>
    </p:spTree>
    <p:extLst>
      <p:ext uri="{BB962C8B-B14F-4D97-AF65-F5344CB8AC3E}">
        <p14:creationId xmlns:p14="http://schemas.microsoft.com/office/powerpoint/2010/main" val="70281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ANALYZING DATA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Example: Member campaign planning group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We all bring our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lived experiences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to how we process information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74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SHARING DATA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Staff and colleagues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Survey respondents</a:t>
            </a:r>
          </a:p>
          <a:p>
            <a:pPr marL="0" indent="0"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8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ETHICS AUDITS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Approach data ethics like cybersecurity audits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Where are we getting our data?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ETHICS AUDITS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Constituent loyalty scoring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Subscriber seating priority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Managing duplicate records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48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DATA VENDOR PARTNERSHIPS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Ask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they use inclusive practices in their data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and hiring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practices.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Ask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some of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their goals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are related to diversity.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Ask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makes up their data teams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82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STAFF TRAINING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Bias 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DEAI 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Technical training for data teams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08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HUMAN INTERVENTION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531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Audience Engagement Team </a:t>
            </a:r>
          </a:p>
          <a:p>
            <a:pPr marL="0" indent="0" algn="ctr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</a:p>
          <a:p>
            <a:pPr marL="0" indent="0" algn="ctr"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Data Team </a:t>
            </a:r>
          </a:p>
          <a:p>
            <a:pPr marL="0" indent="0" algn="ctr"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0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EXAMPLE: Antiracism Workgroup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Data team diversity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Included stakeholders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Drafting survey questions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Presentation to stakeholders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5783282"/>
            <a:ext cx="12192001" cy="107471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74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CHECKLIST: EMPOWERMENT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Empowerment Framework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WHY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Support to fail forward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Public support from leadership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Small wins for momentum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hecklist Icon - Circle Transparent PNG - 938x729 - Free Download on Nice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765" y="461950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23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CHECKLIST: BELONGING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Four elements of belonging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Targeted Universalism resource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hecklist Icon - Circle Transparent PNG - 938x729 - Free Download on Nice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765" y="461950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124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bias look like?</a:t>
            </a:r>
          </a:p>
        </p:txBody>
      </p:sp>
    </p:spTree>
    <p:extLst>
      <p:ext uri="{BB962C8B-B14F-4D97-AF65-F5344CB8AC3E}">
        <p14:creationId xmlns:p14="http://schemas.microsoft.com/office/powerpoint/2010/main" val="26449714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CHECKLIST: RESOURCES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Data team staff diversity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Inclusive collaboration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Planning data projects together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Drafting data collection practices together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Analyzing data together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hecklist Icon - Circle Transparent PNG - 938x729 - Free Download on Nice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765" y="461950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89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CHECKLIST: RESOURCES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Sharing data with all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Data ethics audits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frequently revisit data for decision making)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Data vendor partnerships built on shared values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Staff training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Human intervention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hecklist Icon - Circle Transparent PNG - 938x729 - Free Download on Nice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765" y="461950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90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Your true authentic self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Forgiveness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Celebrate mistakes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Be agile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Listen</a:t>
            </a:r>
          </a:p>
        </p:txBody>
      </p:sp>
    </p:spTree>
    <p:extLst>
      <p:ext uri="{BB962C8B-B14F-4D97-AF65-F5344CB8AC3E}">
        <p14:creationId xmlns:p14="http://schemas.microsoft.com/office/powerpoint/2010/main" val="210480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474" y="819088"/>
            <a:ext cx="10515600" cy="2852737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4198" y="456247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SARAH HERRERA (she/her)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Director of Business Intelligence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smherrera@ucdavis.edu</a:t>
            </a:r>
          </a:p>
          <a:p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Mondavi Center for the Performing Arts, 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3020" y="3111688"/>
            <a:ext cx="3455054" cy="2901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8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BIAS LOOKS LIKE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Order of Answers: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a) Male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b) Female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c) Non-binary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d) Trans man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e) Trans woman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f)  Prefer to self-describe:_______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g) Prefer not to answer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8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REDUCING BIAS LOOKS LIKE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using the randomization feature: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a) Trans woman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b) Non-binary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c) Female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d) Trans man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e) Male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f)  Prefer to self-describe:_______</a:t>
            </a:r>
          </a:p>
          <a:p>
            <a:pPr marL="457200" lvl="1" indent="0">
              <a:buNone/>
            </a:pP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g) Prefer not to answer</a:t>
            </a:r>
          </a:p>
          <a:p>
            <a:pPr marL="0" indent="0"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66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BIAS LOOKS LIKE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46459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261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REDUCING BIAS LOOKS LIKE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05441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8288977" y="1711264"/>
            <a:ext cx="3064823" cy="26719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Other genders include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Non-binary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Trans Man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Trans Woman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5003</TotalTime>
  <Words>1079</Words>
  <Application>Microsoft Office PowerPoint</Application>
  <PresentationFormat>Widescreen</PresentationFormat>
  <Paragraphs>429</Paragraphs>
  <Slides>53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9" baseType="lpstr">
      <vt:lpstr>Arial</vt:lpstr>
      <vt:lpstr>Calibri</vt:lpstr>
      <vt:lpstr>Calibri Light</vt:lpstr>
      <vt:lpstr>Verdana</vt:lpstr>
      <vt:lpstr>Wingdings</vt:lpstr>
      <vt:lpstr>Office Theme</vt:lpstr>
      <vt:lpstr>Addressing bias in data with a system of empowerment</vt:lpstr>
      <vt:lpstr>INTRODUCTION</vt:lpstr>
      <vt:lpstr>ROADMAP FOR TODAY</vt:lpstr>
      <vt:lpstr>PowerPoint Presentation</vt:lpstr>
      <vt:lpstr>PowerPoint Presentation</vt:lpstr>
      <vt:lpstr>WHAT BIAS LOOKS LIKE</vt:lpstr>
      <vt:lpstr>WHAT REDUCING BIAS LOOKS LIKE</vt:lpstr>
      <vt:lpstr>WHAT BIAS LOOKS LIKE</vt:lpstr>
      <vt:lpstr>WHAT REDUCING BIAS LOOKS LIKE</vt:lpstr>
      <vt:lpstr>WHAT BIAS LOOKS LIKE</vt:lpstr>
      <vt:lpstr>WHAT REDUCING BIAS LOOKS LIKE</vt:lpstr>
      <vt:lpstr>WHY DATA BIAS MATTERS</vt:lpstr>
      <vt:lpstr>WHY DATA BIAS MATTERS</vt:lpstr>
      <vt:lpstr>WHY DATA BIAS MATTERS</vt:lpstr>
      <vt:lpstr>PowerPoint Presentation</vt:lpstr>
      <vt:lpstr>WHY DATA BIAS MATTERS</vt:lpstr>
      <vt:lpstr>PowerPoint Presentation</vt:lpstr>
      <vt:lpstr>PowerPoint Presentation</vt:lpstr>
      <vt:lpstr>DISRUPTION EMPOWERMENT</vt:lpstr>
      <vt:lpstr>MASSIVE TRANSFORMATIVE PURPOSE</vt:lpstr>
      <vt:lpstr>FAIL FORWARD</vt:lpstr>
      <vt:lpstr>DECLARE SUPPORT</vt:lpstr>
      <vt:lpstr>SMALL WINS</vt:lpstr>
      <vt:lpstr>SELF-CARE</vt:lpstr>
      <vt:lpstr>PowerPoint Presentation</vt:lpstr>
      <vt:lpstr>THE ELEMENTS OF BELONGING</vt:lpstr>
      <vt:lpstr>THE ELEMENTS OF BELONGING</vt:lpstr>
      <vt:lpstr>THE ELEMENTS OF BELONGING</vt:lpstr>
      <vt:lpstr>THE ELEMENTS OF BELONGING</vt:lpstr>
      <vt:lpstr>THE ELEMENTS OF BELONGING</vt:lpstr>
      <vt:lpstr>THE ELEMENTS OF BELONGING</vt:lpstr>
      <vt:lpstr>THE ELEMENTS OF BELONGING</vt:lpstr>
      <vt:lpstr>PowerPoint Presentation</vt:lpstr>
      <vt:lpstr>STAFF DIVERSITY</vt:lpstr>
      <vt:lpstr>INCLUSIVE COLLABORATION</vt:lpstr>
      <vt:lpstr>INCLUSIVE DATA COLLECTION</vt:lpstr>
      <vt:lpstr>PLANNING DATA PROJECTS</vt:lpstr>
      <vt:lpstr>PLANNING DATA PROJECTS</vt:lpstr>
      <vt:lpstr>DRAFTING SURVEY QUESTIONS</vt:lpstr>
      <vt:lpstr>ANALYZING DATA</vt:lpstr>
      <vt:lpstr>SHARING DATA</vt:lpstr>
      <vt:lpstr>DATA ETHICS AUDITS</vt:lpstr>
      <vt:lpstr>DATA ETHICS AUDITS</vt:lpstr>
      <vt:lpstr>DATA VENDOR PARTNERSHIPS</vt:lpstr>
      <vt:lpstr>STAFF TRAINING</vt:lpstr>
      <vt:lpstr>HUMAN INTERVENTION</vt:lpstr>
      <vt:lpstr>EXAMPLE: Antiracism Workgroup</vt:lpstr>
      <vt:lpstr>CHECKLIST: EMPOWERMENT</vt:lpstr>
      <vt:lpstr>CHECKLIST: BELONGING</vt:lpstr>
      <vt:lpstr>CHECKLIST: RESOURCES </vt:lpstr>
      <vt:lpstr>CHECKLIST: RESOURCES </vt:lpstr>
      <vt:lpstr>CONCLUSION</vt:lpstr>
      <vt:lpstr>Thank you!</vt:lpstr>
    </vt:vector>
  </TitlesOfParts>
  <Company>University of California, Davis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bias presentation</dc:title>
  <dc:creator>Sarah Herrera</dc:creator>
  <cp:lastModifiedBy>Sarah Herrera</cp:lastModifiedBy>
  <cp:revision>86</cp:revision>
  <dcterms:created xsi:type="dcterms:W3CDTF">2022-01-19T19:19:18Z</dcterms:created>
  <dcterms:modified xsi:type="dcterms:W3CDTF">2022-02-01T01:06:39Z</dcterms:modified>
</cp:coreProperties>
</file>